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51" r:id="rId2"/>
    <p:sldMasterId id="2147483652" r:id="rId3"/>
    <p:sldMasterId id="2147483653" r:id="rId4"/>
    <p:sldMasterId id="2147483654" r:id="rId5"/>
    <p:sldMasterId id="2147483655" r:id="rId6"/>
    <p:sldMasterId id="2147483656" r:id="rId7"/>
    <p:sldMasterId id="2147483657" r:id="rId8"/>
    <p:sldMasterId id="2147483658" r:id="rId9"/>
    <p:sldMasterId id="2147483659" r:id="rId10"/>
    <p:sldMasterId id="2147483660" r:id="rId11"/>
    <p:sldMasterId id="2147483661" r:id="rId12"/>
  </p:sldMasterIdLst>
  <p:sldIdLst>
    <p:sldId id="262" r:id="rId13"/>
    <p:sldId id="264" r:id="rId14"/>
    <p:sldId id="265" r:id="rId15"/>
    <p:sldId id="266" r:id="rId16"/>
    <p:sldId id="267" r:id="rId17"/>
    <p:sldId id="268" r:id="rId18"/>
    <p:sldId id="269" r:id="rId19"/>
    <p:sldId id="270" r:id="rId20"/>
    <p:sldId id="271" r:id="rId21"/>
    <p:sldId id="272" r:id="rId22"/>
    <p:sldId id="273" r:id="rId23"/>
    <p:sldId id="274" r:id="rId24"/>
  </p:sldIdLst>
  <p:sldSz cx="9144000" cy="6858000" type="screen4x3"/>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A67F"/>
    <a:srgbClr val="E8DD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91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9.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605281"/>
            <a:ext cx="4800600" cy="319024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1144905" y="5181601"/>
            <a:ext cx="4800600" cy="695960"/>
          </a:xfrm>
        </p:spPr>
        <p:txBody>
          <a:bodyPr anchor="ctr"/>
          <a:lstStyle>
            <a:lvl1pPr marL="0" indent="0" algn="l">
              <a:buNone/>
              <a:defRPr sz="1800"/>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E405B87-0B1C-464B-928F-AA5E9D282D70}"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
        <p:nvSpPr>
          <p:cNvPr id="8" name="Picture Placeholder 7">
            <a:extLst>
              <a:ext uri="{FF2B5EF4-FFF2-40B4-BE49-F238E27FC236}">
                <a16:creationId xmlns:a16="http://schemas.microsoft.com/office/drawing/2014/main" id="{3CB9B453-B113-191E-39AE-5F46524E587E}"/>
              </a:ext>
            </a:extLst>
          </p:cNvPr>
          <p:cNvSpPr>
            <a:spLocks noGrp="1"/>
          </p:cNvSpPr>
          <p:nvPr>
            <p:ph type="pic" sz="quarter" idx="13" hasCustomPrompt="1"/>
          </p:nvPr>
        </p:nvSpPr>
        <p:spPr>
          <a:xfrm>
            <a:off x="1143000" y="1082044"/>
            <a:ext cx="1043940" cy="467195"/>
          </a:xfrm>
        </p:spPr>
        <p:txBody>
          <a:bodyPr anchor="ctr"/>
          <a:lstStyle>
            <a:lvl1pPr marL="90486" indent="0" algn="ctr">
              <a:buNone/>
              <a:defRPr/>
            </a:lvl1pPr>
          </a:lstStyle>
          <a:p>
            <a:r>
              <a:rPr lang="en-US"/>
              <a:t>Logo</a:t>
            </a:r>
          </a:p>
        </p:txBody>
      </p:sp>
    </p:spTree>
    <p:extLst>
      <p:ext uri="{BB962C8B-B14F-4D97-AF65-F5344CB8AC3E}">
        <p14:creationId xmlns:p14="http://schemas.microsoft.com/office/powerpoint/2010/main" val="257483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10/16/2025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16687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10/16/2025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365908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10/16/2025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33848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10/16/2025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78749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10/16/2025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07634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629392"/>
            <a:ext cx="2686051" cy="2799608"/>
          </a:xfrm>
        </p:spPr>
        <p:txBody>
          <a:bodyPr lIns="91440" anchor="t"/>
          <a:lstStyle>
            <a:lvl1pPr>
              <a:lnSpc>
                <a:spcPct val="90000"/>
              </a:lnSpc>
              <a:defRPr/>
            </a:lvl1pPr>
          </a:lstStyle>
          <a:p>
            <a:r>
              <a:rPr lang="en-US"/>
              <a:t>Click to edit Master title style</a:t>
            </a:r>
          </a:p>
        </p:txBody>
      </p:sp>
      <p:sp>
        <p:nvSpPr>
          <p:cNvPr id="3" name="Content Placeholder 2"/>
          <p:cNvSpPr>
            <a:spLocks noGrp="1"/>
          </p:cNvSpPr>
          <p:nvPr>
            <p:ph idx="1"/>
          </p:nvPr>
        </p:nvSpPr>
        <p:spPr>
          <a:xfrm>
            <a:off x="4223441" y="1068311"/>
            <a:ext cx="4463359" cy="5078492"/>
          </a:xfrm>
        </p:spPr>
        <p:txBody>
          <a:bodyPr>
            <a:normAutofit/>
          </a:bodyPr>
          <a:lstStyle>
            <a:lvl1pPr>
              <a:defRPr sz="1350"/>
            </a:lvl1pPr>
            <a:lvl2pPr>
              <a:defRPr sz="1350"/>
            </a:lvl2pPr>
            <a:lvl3pPr>
              <a:defRPr sz="135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60749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4325" y="629392"/>
            <a:ext cx="2686051" cy="2799608"/>
          </a:xfrm>
        </p:spPr>
        <p:txBody>
          <a:bodyPr lIns="91440"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4223441" y="1068311"/>
            <a:ext cx="4463359" cy="5078492"/>
          </a:xfrm>
        </p:spPr>
        <p:txBody>
          <a:bodyPr>
            <a:normAutofit/>
          </a:bodyPr>
          <a:lstStyle>
            <a:lvl1pPr>
              <a:defRPr sz="1350"/>
            </a:lvl1pPr>
            <a:lvl2pPr>
              <a:defRPr sz="1350"/>
            </a:lvl2pPr>
            <a:lvl3pPr>
              <a:defRPr sz="135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480292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10/16/2025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365908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10/16/2025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78749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10/16/2025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598490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10/16/2025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38520716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62" userDrawn="1">
          <p15:clr>
            <a:srgbClr val="F26B43"/>
          </p15:clr>
        </p15:guide>
        <p15:guide id="7" orient="horz" pos="2160" userDrawn="1">
          <p15:clr>
            <a:srgbClr val="F26B43"/>
          </p15:clr>
        </p15:guide>
        <p15:guide id="9" pos="3798"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926" userDrawn="1">
          <p15:clr>
            <a:srgbClr val="F26B43"/>
          </p15:clr>
        </p15:guide>
        <p15:guide id="17" pos="1998" userDrawn="1">
          <p15:clr>
            <a:srgbClr val="F26B43"/>
          </p15:clr>
        </p15:guide>
        <p15:guide id="18" pos="3762" userDrawn="1">
          <p15:clr>
            <a:srgbClr val="F26B43"/>
          </p15:clr>
        </p15:guide>
        <p15:guide id="19" pos="3834"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800044489"/>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79038154"/>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486072912"/>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173453369"/>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083937239"/>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79038154"/>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486072912"/>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266058122"/>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4325" y="629392"/>
            <a:ext cx="851535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314325" y="1485900"/>
            <a:ext cx="851535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325" y="6400801"/>
            <a:ext cx="2743200" cy="320676"/>
          </a:xfrm>
          <a:prstGeom prst="rect">
            <a:avLst/>
          </a:prstGeom>
        </p:spPr>
        <p:txBody>
          <a:bodyPr vert="horz" lIns="91440" tIns="45720" rIns="91440" bIns="45720" rtlCol="0" anchor="ctr"/>
          <a:lstStyle>
            <a:lvl1pPr algn="l">
              <a:defRPr sz="900">
                <a:solidFill>
                  <a:schemeClr val="tx1">
                    <a:tint val="82000"/>
                  </a:schemeClr>
                </a:solidFill>
              </a:defRPr>
            </a:lvl1pPr>
          </a:lstStyle>
          <a:p>
            <a:fld id="{2E405B87-0B1C-464B-928F-AA5E9D282D70}" type="datetimeFigureOut">
              <a:rPr lang="en-US" smtClean="0"/>
              <a:t>10/16/2025</a:t>
            </a:fld>
            <a:endParaRPr lang="en-US" dirty="0"/>
          </a:p>
        </p:txBody>
      </p:sp>
      <p:sp>
        <p:nvSpPr>
          <p:cNvPr id="5" name="Footer Placeholder 4"/>
          <p:cNvSpPr>
            <a:spLocks noGrp="1"/>
          </p:cNvSpPr>
          <p:nvPr>
            <p:ph type="ftr" sz="quarter" idx="3"/>
          </p:nvPr>
        </p:nvSpPr>
        <p:spPr>
          <a:xfrm>
            <a:off x="3171825" y="6400801"/>
            <a:ext cx="2800350" cy="320676"/>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6086475" y="6400801"/>
            <a:ext cx="2743200" cy="320676"/>
          </a:xfrm>
          <a:prstGeom prst="rect">
            <a:avLst/>
          </a:prstGeom>
        </p:spPr>
        <p:txBody>
          <a:bodyPr vert="horz" lIns="91440" tIns="45720" rIns="91440" bIns="45720" rtlCol="0" anchor="ctr"/>
          <a:lstStyle>
            <a:lvl1pPr algn="r">
              <a:defRPr sz="9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userDrawn="1">
          <p15:clr>
            <a:srgbClr val="F26B43"/>
          </p15:clr>
        </p15:guide>
        <p15:guide id="2" pos="198" userDrawn="1">
          <p15:clr>
            <a:srgbClr val="F26B43"/>
          </p15:clr>
        </p15:guide>
        <p15:guide id="3" orient="horz" pos="4032" userDrawn="1">
          <p15:clr>
            <a:srgbClr val="F26B43"/>
          </p15:clr>
        </p15:guide>
        <p15:guide id="4" pos="5562" userDrawn="1">
          <p15:clr>
            <a:srgbClr val="F26B43"/>
          </p15:clr>
        </p15:guide>
        <p15:guide id="5" pos="2880" userDrawn="1">
          <p15:clr>
            <a:srgbClr val="F26B43"/>
          </p15:clr>
        </p15:guide>
        <p15:guide id="6" pos="1944" userDrawn="1">
          <p15:clr>
            <a:srgbClr val="F26B43"/>
          </p15:clr>
        </p15:guide>
        <p15:guide id="7" orient="horz" pos="2160" userDrawn="1">
          <p15:clr>
            <a:srgbClr val="F26B43"/>
          </p15:clr>
        </p15:guide>
        <p15:guide id="9" pos="3816" userDrawn="1">
          <p15:clr>
            <a:srgbClr val="F26B43"/>
          </p15:clr>
        </p15:guide>
        <p15:guide id="10" orient="horz" pos="144" userDrawn="1">
          <p15:clr>
            <a:srgbClr val="F26B43"/>
          </p15:clr>
        </p15:guide>
        <p15:guide id="11" pos="5652" userDrawn="1">
          <p15:clr>
            <a:srgbClr val="F26B43"/>
          </p15:clr>
        </p15:guide>
        <p15:guide id="12" orient="horz" pos="4176" userDrawn="1">
          <p15:clr>
            <a:srgbClr val="F26B43"/>
          </p15:clr>
        </p15:guide>
        <p15:guide id="13" pos="108" userDrawn="1">
          <p15:clr>
            <a:srgbClr val="F26B43"/>
          </p15:clr>
        </p15:guide>
        <p15:guide id="14" pos="2916" userDrawn="1">
          <p15:clr>
            <a:srgbClr val="F26B43"/>
          </p15:clr>
        </p15:guide>
        <p15:guide id="15" pos="2844" userDrawn="1">
          <p15:clr>
            <a:srgbClr val="F26B43"/>
          </p15:clr>
        </p15:guide>
        <p15:guide id="16" pos="1890" userDrawn="1">
          <p15:clr>
            <a:srgbClr val="F26B43"/>
          </p15:clr>
        </p15:guide>
        <p15:guide id="17" pos="1998" userDrawn="1">
          <p15:clr>
            <a:srgbClr val="F26B43"/>
          </p15:clr>
        </p15:guide>
        <p15:guide id="18" pos="3762" userDrawn="1">
          <p15:clr>
            <a:srgbClr val="F26B43"/>
          </p15:clr>
        </p15:guide>
        <p15:guide id="19" pos="3870" userDrawn="1">
          <p15:clr>
            <a:srgbClr val="F26B43"/>
          </p15:clr>
        </p15:guide>
        <p15:guide id="20" orient="horz" pos="792" userDrawn="1">
          <p15:clr>
            <a:srgbClr val="F26B43"/>
          </p15:clr>
        </p15:guide>
        <p15:guide id="21" orient="horz" pos="936" userDrawn="1">
          <p15:clr>
            <a:srgbClr val="F26B43"/>
          </p15:clr>
        </p15:guide>
        <p15:guide id="22" pos="234" userDrawn="1">
          <p15:clr>
            <a:srgbClr val="F26B43"/>
          </p15:clr>
        </p15:guide>
        <p15:guide id="23" orient="horz" pos="1200" userDrawn="1">
          <p15:clr>
            <a:srgbClr val="F26B43"/>
          </p15:clr>
        </p15:guide>
        <p15:guide id="24" orient="horz"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8.sv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7.png"/><Relationship Id="rId5" Type="http://schemas.openxmlformats.org/officeDocument/2006/relationships/tags" Target="../tags/tag93.xml"/><Relationship Id="rId10" Type="http://schemas.openxmlformats.org/officeDocument/2006/relationships/image" Target="../media/image16.svg"/><Relationship Id="rId4" Type="http://schemas.openxmlformats.org/officeDocument/2006/relationships/tags" Target="../tags/tag92.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slideLayout" Target="../slideLayouts/slideLayout11.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110.xml"/><Relationship Id="rId7" Type="http://schemas.openxmlformats.org/officeDocument/2006/relationships/slideLayout" Target="../slideLayouts/slideLayout1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9" Type="http://schemas.openxmlformats.org/officeDocument/2006/relationships/hyperlink" Target="https://whc.unesco.org/en/list/906" TargetMode="Externa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9.xml"/><Relationship Id="rId7"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3.jpe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image" Target="../media/image5.png"/><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6.png"/><Relationship Id="rId5" Type="http://schemas.openxmlformats.org/officeDocument/2006/relationships/tags" Target="../tags/tag38.xml"/><Relationship Id="rId10" Type="http://schemas.openxmlformats.org/officeDocument/2006/relationships/slideLayout" Target="../slideLayouts/slideLayout5.xml"/><Relationship Id="rId4" Type="http://schemas.openxmlformats.org/officeDocument/2006/relationships/tags" Target="../tags/tag37.xml"/><Relationship Id="rId9" Type="http://schemas.openxmlformats.org/officeDocument/2006/relationships/tags" Target="../tags/tag42.xml"/></Relationships>
</file>

<file path=ppt/slides/_rels/slide6.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2" Type="http://schemas.openxmlformats.org/officeDocument/2006/relationships/tags" Target="../tags/tag44.xml"/><Relationship Id="rId16"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7.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slideLayout" Target="../slideLayouts/slideLayout7.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image" Target="../media/image8.png"/><Relationship Id="rId4" Type="http://schemas.openxmlformats.org/officeDocument/2006/relationships/tags" Target="../tags/tag73.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slideLayout" Target="../slideLayouts/slideLayout9.xml"/><Relationship Id="rId18" Type="http://schemas.openxmlformats.org/officeDocument/2006/relationships/image" Target="../media/image13.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image" Target="../media/image12.svg"/><Relationship Id="rId2" Type="http://schemas.openxmlformats.org/officeDocument/2006/relationships/tags" Target="../tags/tag78.xml"/><Relationship Id="rId16" Type="http://schemas.openxmlformats.org/officeDocument/2006/relationships/image" Target="../media/image11.png"/><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image" Target="../media/image10.svg"/><Relationship Id="rId10" Type="http://schemas.openxmlformats.org/officeDocument/2006/relationships/tags" Target="../tags/tag86.xml"/><Relationship Id="rId19" Type="http://schemas.openxmlformats.org/officeDocument/2006/relationships/image" Target="../media/image14.svg"/><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E124-D334-7962-D080-4695418A9ECC}"/>
              </a:ext>
            </a:extLst>
          </p:cNvPr>
          <p:cNvSpPr>
            <a:spLocks noGrp="1"/>
          </p:cNvSpPr>
          <p:nvPr>
            <p:ph type="ctrTitle"/>
            <p:custDataLst>
              <p:tags r:id="rId2"/>
            </p:custDataLst>
          </p:nvPr>
        </p:nvSpPr>
        <p:spPr>
          <a:xfrm>
            <a:off x="314325" y="1529986"/>
            <a:ext cx="4200525" cy="2284777"/>
          </a:xfrm>
        </p:spPr>
        <p:txBody>
          <a:bodyPr lIns="0" anchor="b">
            <a:normAutofit/>
          </a:bodyPr>
          <a:lstStyle/>
          <a:p>
            <a:pPr>
              <a:lnSpc>
                <a:spcPct val="80000"/>
              </a:lnSpc>
            </a:pPr>
            <a:r>
              <a:rPr lang="en-US" sz="3600"/>
              <a:t>Descoperă Sarmizegetusa</a:t>
            </a:r>
            <a:endParaRPr lang="en-US" sz="3600" dirty="0"/>
          </a:p>
        </p:txBody>
      </p:sp>
      <p:sp>
        <p:nvSpPr>
          <p:cNvPr id="3" name="Subtitle 2">
            <a:extLst>
              <a:ext uri="{FF2B5EF4-FFF2-40B4-BE49-F238E27FC236}">
                <a16:creationId xmlns:a16="http://schemas.microsoft.com/office/drawing/2014/main" id="{C6A0F976-02A3-7F7A-1643-1F2BBA987641}"/>
              </a:ext>
            </a:extLst>
          </p:cNvPr>
          <p:cNvSpPr>
            <a:spLocks noGrp="1"/>
          </p:cNvSpPr>
          <p:nvPr>
            <p:ph type="subTitle" idx="1"/>
            <p:custDataLst>
              <p:tags r:id="rId3"/>
            </p:custDataLst>
          </p:nvPr>
        </p:nvSpPr>
        <p:spPr>
          <a:xfrm>
            <a:off x="314325" y="5471161"/>
            <a:ext cx="4200525" cy="358139"/>
          </a:xfrm>
        </p:spPr>
        <p:txBody>
          <a:bodyPr lIns="0">
            <a:normAutofit lnSpcReduction="10000"/>
          </a:bodyPr>
          <a:lstStyle/>
          <a:p>
            <a:r>
              <a:rPr lang="en-US" sz="1350" dirty="0">
                <a:solidFill>
                  <a:schemeClr val="tx2"/>
                </a:solidFill>
              </a:rPr>
              <a:t>16 </a:t>
            </a:r>
            <a:r>
              <a:rPr lang="en-US" sz="1350" dirty="0" err="1">
                <a:solidFill>
                  <a:schemeClr val="tx2"/>
                </a:solidFill>
              </a:rPr>
              <a:t>Octombrie</a:t>
            </a:r>
            <a:r>
              <a:rPr lang="en-US" sz="1350" dirty="0">
                <a:solidFill>
                  <a:schemeClr val="tx2"/>
                </a:solidFill>
              </a:rPr>
              <a:t>, 2025</a:t>
            </a:r>
          </a:p>
        </p:txBody>
      </p:sp>
      <p:sp>
        <p:nvSpPr>
          <p:cNvPr id="5" name="Subtitle 2">
            <a:extLst>
              <a:ext uri="{FF2B5EF4-FFF2-40B4-BE49-F238E27FC236}">
                <a16:creationId xmlns:a16="http://schemas.microsoft.com/office/drawing/2014/main" id="{B04F756F-14A4-3FC0-9BC1-A2E8DD458977}"/>
              </a:ext>
            </a:extLst>
          </p:cNvPr>
          <p:cNvSpPr txBox="1">
            <a:spLocks/>
          </p:cNvSpPr>
          <p:nvPr>
            <p:custDataLst>
              <p:tags r:id="rId4"/>
            </p:custDataLst>
          </p:nvPr>
        </p:nvSpPr>
        <p:spPr>
          <a:xfrm>
            <a:off x="314325" y="3814763"/>
            <a:ext cx="4200525" cy="685800"/>
          </a:xfrm>
          <a:prstGeom prst="rect">
            <a:avLst/>
          </a:prstGeom>
        </p:spPr>
        <p:txBody>
          <a:bodyPr vert="horz" lIns="0" tIns="34290" rIns="68580" bIns="3429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2400" kern="1200">
                <a:solidFill>
                  <a:schemeClr val="tx1"/>
                </a:solidFill>
                <a:latin typeface="+mn-lt"/>
                <a:ea typeface="+mn-ea"/>
                <a:cs typeface="Arial" panose="020B0604020202020204" pitchFamily="34" charset="0"/>
              </a:defRPr>
            </a:lvl1pPr>
            <a:lvl2pPr marL="457178" indent="0" algn="ctr" defTabSz="914354" rtl="0" eaLnBrk="1" latinLnBrk="0" hangingPunct="1">
              <a:lnSpc>
                <a:spcPct val="150000"/>
              </a:lnSpc>
              <a:spcBef>
                <a:spcPts val="1200"/>
              </a:spcBef>
              <a:buFont typeface="Arial" panose="020B0604020202020204" pitchFamily="34" charset="0"/>
              <a:buNone/>
              <a:tabLst/>
              <a:defRPr sz="2000" kern="1200">
                <a:solidFill>
                  <a:schemeClr val="tx1"/>
                </a:solidFill>
                <a:latin typeface="+mn-lt"/>
                <a:ea typeface="+mn-ea"/>
                <a:cs typeface="Arial" panose="020B0604020202020204" pitchFamily="34" charset="0"/>
              </a:defRPr>
            </a:lvl2pPr>
            <a:lvl3pPr marL="914354" indent="0" algn="ctr" defTabSz="914354" rtl="0" eaLnBrk="1" latinLnBrk="0" hangingPunct="1">
              <a:lnSpc>
                <a:spcPct val="150000"/>
              </a:lnSpc>
              <a:spcBef>
                <a:spcPts val="1200"/>
              </a:spcBef>
              <a:buFont typeface="Arial" panose="020B0604020202020204" pitchFamily="34" charset="0"/>
              <a:buNone/>
              <a:tabLst/>
              <a:defRPr sz="1800" kern="1200">
                <a:solidFill>
                  <a:schemeClr val="tx1"/>
                </a:solidFill>
                <a:latin typeface="+mn-lt"/>
                <a:ea typeface="+mn-ea"/>
                <a:cs typeface="Arial" panose="020B0604020202020204" pitchFamily="34" charset="0"/>
              </a:defRPr>
            </a:lvl3pPr>
            <a:lvl4pPr marL="1371532"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4pPr>
            <a:lvl5pPr marL="1828709"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350" dirty="0" err="1">
                <a:solidFill>
                  <a:schemeClr val="tx2"/>
                </a:solidFill>
              </a:rPr>
              <a:t>Inima</a:t>
            </a:r>
            <a:r>
              <a:rPr lang="en-US" sz="1350" dirty="0">
                <a:solidFill>
                  <a:schemeClr val="tx2"/>
                </a:solidFill>
              </a:rPr>
              <a:t> </a:t>
            </a:r>
            <a:r>
              <a:rPr lang="en-US" sz="1350" dirty="0" err="1">
                <a:solidFill>
                  <a:schemeClr val="tx2"/>
                </a:solidFill>
              </a:rPr>
              <a:t>istoriei</a:t>
            </a:r>
            <a:r>
              <a:rPr lang="en-US" sz="1350" dirty="0">
                <a:solidFill>
                  <a:schemeClr val="tx2"/>
                </a:solidFill>
              </a:rPr>
              <a:t> și culturii dacice în România</a:t>
            </a:r>
          </a:p>
        </p:txBody>
      </p:sp>
      <p:pic>
        <p:nvPicPr>
          <p:cNvPr id="22" name="Picture 21" descr="A circular structure in a field&#10;&#10;AI-generated content may be incorrect.">
            <a:extLst>
              <a:ext uri="{FF2B5EF4-FFF2-40B4-BE49-F238E27FC236}">
                <a16:creationId xmlns:a16="http://schemas.microsoft.com/office/drawing/2014/main" id="{F25F7C8C-BB4C-A751-209B-5B341B5818AF}"/>
              </a:ext>
            </a:extLst>
          </p:cNvPr>
          <p:cNvPicPr>
            <a:picLocks noChangeAspect="1"/>
          </p:cNvPicPr>
          <p:nvPr/>
        </p:nvPicPr>
        <p:blipFill>
          <a:blip r:embed="rId6"/>
          <a:stretch>
            <a:fillRect/>
          </a:stretch>
        </p:blipFill>
        <p:spPr>
          <a:xfrm>
            <a:off x="4370260" y="514350"/>
            <a:ext cx="4371975" cy="5829300"/>
          </a:xfrm>
          <a:prstGeom prst="rect">
            <a:avLst/>
          </a:prstGeom>
        </p:spPr>
      </p:pic>
      <p:sp>
        <p:nvSpPr>
          <p:cNvPr id="24" name="TextBox 23">
            <a:extLst>
              <a:ext uri="{FF2B5EF4-FFF2-40B4-BE49-F238E27FC236}">
                <a16:creationId xmlns:a16="http://schemas.microsoft.com/office/drawing/2014/main" id="{62BC7284-B2D3-485F-BCC6-4B41DB271AC0}"/>
              </a:ext>
            </a:extLst>
          </p:cNvPr>
          <p:cNvSpPr txBox="1"/>
          <p:nvPr/>
        </p:nvSpPr>
        <p:spPr>
          <a:xfrm>
            <a:off x="128587" y="6488668"/>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custDataLst>
      <p:tags r:id="rId1"/>
    </p:custDataLst>
    <p:extLst>
      <p:ext uri="{BB962C8B-B14F-4D97-AF65-F5344CB8AC3E}">
        <p14:creationId xmlns:p14="http://schemas.microsoft.com/office/powerpoint/2010/main" val="3427299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68B266-4FF7-FB6B-689E-82E1C3D46D81}"/>
              </a:ext>
            </a:extLst>
          </p:cNvPr>
          <p:cNvSpPr txBox="1"/>
          <p:nvPr>
            <p:custDataLst>
              <p:tags r:id="rId1"/>
            </p:custDataLst>
          </p:nvPr>
        </p:nvSpPr>
        <p:spPr>
          <a:xfrm>
            <a:off x="314324" y="1044225"/>
            <a:ext cx="2686050" cy="253916"/>
          </a:xfrm>
          <a:prstGeom prst="rect">
            <a:avLst/>
          </a:prstGeom>
          <a:noFill/>
        </p:spPr>
        <p:txBody>
          <a:bodyPr wrap="square" lIns="0">
            <a:spAutoFit/>
          </a:bodyPr>
          <a:lstStyle/>
          <a:p>
            <a:r>
              <a:rPr lang="en-US" sz="1050" noProof="1">
                <a:solidFill>
                  <a:schemeClr val="tx2"/>
                </a:solidFill>
              </a:rPr>
              <a:t>Vizitare</a:t>
            </a:r>
          </a:p>
        </p:txBody>
      </p:sp>
      <p:sp>
        <p:nvSpPr>
          <p:cNvPr id="4" name="Title 3">
            <a:extLst>
              <a:ext uri="{FF2B5EF4-FFF2-40B4-BE49-F238E27FC236}">
                <a16:creationId xmlns:a16="http://schemas.microsoft.com/office/drawing/2014/main" id="{02BD3BEF-3DDC-EFF6-04A3-542C6EABD079}"/>
              </a:ext>
            </a:extLst>
          </p:cNvPr>
          <p:cNvSpPr>
            <a:spLocks noGrp="1"/>
          </p:cNvSpPr>
          <p:nvPr>
            <p:ph type="title"/>
            <p:custDataLst>
              <p:tags r:id="rId2"/>
            </p:custDataLst>
          </p:nvPr>
        </p:nvSpPr>
        <p:spPr/>
        <p:txBody>
          <a:bodyPr lIns="0">
            <a:normAutofit/>
          </a:bodyPr>
          <a:lstStyle/>
          <a:p>
            <a:r>
              <a:rPr lang="en-US" noProof="1"/>
              <a:t>De ce să Vizitezi Sarmizegetusa?</a:t>
            </a:r>
          </a:p>
        </p:txBody>
      </p:sp>
      <p:sp>
        <p:nvSpPr>
          <p:cNvPr id="2" name="Text Placeholder 1">
            <a:extLst>
              <a:ext uri="{FF2B5EF4-FFF2-40B4-BE49-F238E27FC236}">
                <a16:creationId xmlns:a16="http://schemas.microsoft.com/office/drawing/2014/main" id="{50DAD59D-6660-E3CC-EBBD-8F9A58AAA134}"/>
              </a:ext>
            </a:extLst>
          </p:cNvPr>
          <p:cNvSpPr>
            <a:spLocks noGrp="1"/>
          </p:cNvSpPr>
          <p:nvPr>
            <p:ph type="body" idx="4294967295"/>
            <p:custDataLst>
              <p:tags r:id="rId3"/>
            </p:custDataLst>
          </p:nvPr>
        </p:nvSpPr>
        <p:spPr>
          <a:xfrm>
            <a:off x="314324" y="2228850"/>
            <a:ext cx="4200525" cy="409575"/>
          </a:xfrm>
        </p:spPr>
        <p:txBody>
          <a:bodyPr vert="horz" lIns="0" tIns="34290" rIns="68580" bIns="34290" rtlCol="0">
            <a:normAutofit/>
          </a:bodyPr>
          <a:lstStyle/>
          <a:p>
            <a:pPr marL="8333" indent="0">
              <a:buNone/>
            </a:pPr>
            <a:r>
              <a:rPr lang="en-US" sz="1500" b="1" noProof="1">
                <a:latin typeface="+mj-lt"/>
              </a:rPr>
              <a:t>Motive să vizitezi</a:t>
            </a:r>
          </a:p>
        </p:txBody>
      </p:sp>
      <p:sp>
        <p:nvSpPr>
          <p:cNvPr id="3" name="Content Placeholder 2">
            <a:extLst>
              <a:ext uri="{FF2B5EF4-FFF2-40B4-BE49-F238E27FC236}">
                <a16:creationId xmlns:a16="http://schemas.microsoft.com/office/drawing/2014/main" id="{D45F11BD-1796-5EBC-FAC3-5CDD146B1139}"/>
              </a:ext>
            </a:extLst>
          </p:cNvPr>
          <p:cNvSpPr>
            <a:spLocks noGrp="1"/>
          </p:cNvSpPr>
          <p:nvPr>
            <p:ph sz="half" idx="4294967295"/>
            <p:custDataLst>
              <p:tags r:id="rId4"/>
            </p:custDataLst>
          </p:nvPr>
        </p:nvSpPr>
        <p:spPr>
          <a:xfrm>
            <a:off x="314324" y="2689058"/>
            <a:ext cx="4200525" cy="2883067"/>
          </a:xfrm>
        </p:spPr>
        <p:txBody>
          <a:bodyPr vert="horz" lIns="0" tIns="34290" rIns="68580" bIns="34290" rtlCol="0" anchor="t">
            <a:normAutofit fontScale="77500" lnSpcReduction="20000"/>
          </a:bodyPr>
          <a:lstStyle/>
          <a:p>
            <a:pPr marL="305991" indent="-213122">
              <a:lnSpc>
                <a:spcPct val="114000"/>
              </a:lnSpc>
              <a:buClr>
                <a:schemeClr val="accent1"/>
              </a:buClr>
            </a:pPr>
            <a:r>
              <a:rPr lang="en-US" noProof="1"/>
              <a:t>Sarmizegetusa este un sit arheologic unic, oferind o privire autentică în civilizația dacică antică.
Peisajele </a:t>
            </a:r>
            <a:r>
              <a:rPr lang="en-US" sz="1500" noProof="1"/>
              <a:t>naturale</a:t>
            </a:r>
            <a:r>
              <a:rPr lang="en-US" noProof="1"/>
              <a:t> din Munții Orăștiei oferă trasee spectaculoase și oportunități de drumeții în natură.
Vizitarea sitului este o experiență educațională valoroasă, ideală pentru pasionații de istorie și cultură.
Există ghizi locali și materiale informative care fac vizita accesibilă și captivantă pentru toate vârstele.
Evenimente culturale și festivaluri locale adaugă o dimensiune vie și festivă experienței turistice.</a:t>
            </a:r>
          </a:p>
        </p:txBody>
      </p:sp>
      <p:sp>
        <p:nvSpPr>
          <p:cNvPr id="7" name="Text Placeholder 6">
            <a:extLst>
              <a:ext uri="{FF2B5EF4-FFF2-40B4-BE49-F238E27FC236}">
                <a16:creationId xmlns:a16="http://schemas.microsoft.com/office/drawing/2014/main" id="{742DB6D4-ED85-3BE7-8A4B-9990F88085F9}"/>
              </a:ext>
            </a:extLst>
          </p:cNvPr>
          <p:cNvSpPr>
            <a:spLocks noGrp="1"/>
          </p:cNvSpPr>
          <p:nvPr>
            <p:ph type="body" sz="quarter" idx="4294967295"/>
            <p:custDataLst>
              <p:tags r:id="rId5"/>
            </p:custDataLst>
          </p:nvPr>
        </p:nvSpPr>
        <p:spPr>
          <a:xfrm>
            <a:off x="4629148" y="2238375"/>
            <a:ext cx="4200525" cy="409575"/>
          </a:xfrm>
        </p:spPr>
        <p:txBody>
          <a:bodyPr vert="horz" lIns="0" tIns="34290" rIns="68580" bIns="34290" rtlCol="0">
            <a:normAutofit/>
          </a:bodyPr>
          <a:lstStyle/>
          <a:p>
            <a:pPr marL="8333" indent="0">
              <a:buNone/>
            </a:pPr>
            <a:r>
              <a:rPr lang="en-US" sz="1500" b="1" noProof="1">
                <a:latin typeface="+mj-lt"/>
              </a:rPr>
              <a:t>Provocări posibile</a:t>
            </a:r>
          </a:p>
        </p:txBody>
      </p:sp>
      <p:sp>
        <p:nvSpPr>
          <p:cNvPr id="8" name="Content Placeholder 7">
            <a:extLst>
              <a:ext uri="{FF2B5EF4-FFF2-40B4-BE49-F238E27FC236}">
                <a16:creationId xmlns:a16="http://schemas.microsoft.com/office/drawing/2014/main" id="{45FE15B0-B4BD-0C40-EECE-D127CDC241DA}"/>
              </a:ext>
            </a:extLst>
          </p:cNvPr>
          <p:cNvSpPr>
            <a:spLocks noGrp="1"/>
          </p:cNvSpPr>
          <p:nvPr>
            <p:ph sz="quarter" idx="4294967295"/>
            <p:custDataLst>
              <p:tags r:id="rId6"/>
            </p:custDataLst>
          </p:nvPr>
        </p:nvSpPr>
        <p:spPr>
          <a:xfrm>
            <a:off x="4629149" y="2689058"/>
            <a:ext cx="4200525" cy="2883067"/>
          </a:xfrm>
        </p:spPr>
        <p:txBody>
          <a:bodyPr vert="horz" lIns="0" tIns="34290" rIns="68580" bIns="34290" rtlCol="0" anchor="t">
            <a:normAutofit fontScale="77500" lnSpcReduction="20000"/>
          </a:bodyPr>
          <a:lstStyle/>
          <a:p>
            <a:pPr marL="305991" indent="-213122">
              <a:lnSpc>
                <a:spcPct val="114000"/>
              </a:lnSpc>
              <a:buClr>
                <a:schemeClr val="accent1"/>
              </a:buClr>
            </a:pPr>
            <a:r>
              <a:rPr lang="en-US" noProof="1"/>
              <a:t>Accesul poate fi dificil în anumite perioade din cauza drumurilor montane și condițiilor meteo.
Infrastructura turistică este limitată, cu facilități de cazare și restaurante mai puține în imediata apropiere.
Unele zone ale sitului pot fi greu accesibile persoanelor cu mobilitate redusă.
Vizitarea poate necesita un nivel moderat de efort fizic, mai ales pentru cei care doresc să exploreze complet zona.
În sezonul de vârf, numărul mare de turiști poate afecta experiența liniștită și autentică.</a:t>
            </a:r>
          </a:p>
        </p:txBody>
      </p:sp>
      <p:pic>
        <p:nvPicPr>
          <p:cNvPr id="10" name="Graphic 9">
            <a:extLst>
              <a:ext uri="{FF2B5EF4-FFF2-40B4-BE49-F238E27FC236}">
                <a16:creationId xmlns:a16="http://schemas.microsoft.com/office/drawing/2014/main" id="{E483115C-7784-4835-E510-222FD837AEF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59461" y="1971675"/>
            <a:ext cx="274320" cy="274320"/>
          </a:xfrm>
          <a:prstGeom prst="rect">
            <a:avLst/>
          </a:prstGeom>
        </p:spPr>
      </p:pic>
      <p:pic>
        <p:nvPicPr>
          <p:cNvPr id="12" name="Graphic 11">
            <a:extLst>
              <a:ext uri="{FF2B5EF4-FFF2-40B4-BE49-F238E27FC236}">
                <a16:creationId xmlns:a16="http://schemas.microsoft.com/office/drawing/2014/main" id="{722F0DF4-F984-1733-49FA-647B4DA55BE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570856" y="1971675"/>
            <a:ext cx="274320" cy="274320"/>
          </a:xfrm>
          <a:prstGeom prst="rect">
            <a:avLst/>
          </a:prstGeom>
        </p:spPr>
      </p:pic>
      <p:sp>
        <p:nvSpPr>
          <p:cNvPr id="9" name="Rectangle 8">
            <a:extLst>
              <a:ext uri="{FF2B5EF4-FFF2-40B4-BE49-F238E27FC236}">
                <a16:creationId xmlns:a16="http://schemas.microsoft.com/office/drawing/2014/main" id="{47C7E28B-7588-502F-48A0-AB21F62EC80C}"/>
              </a:ext>
            </a:extLst>
          </p:cNvPr>
          <p:cNvSpPr/>
          <p:nvPr>
            <p:custDataLst>
              <p:tags r:id="rId7"/>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sp>
        <p:nvSpPr>
          <p:cNvPr id="6" name="TextBox 5">
            <a:extLst>
              <a:ext uri="{FF2B5EF4-FFF2-40B4-BE49-F238E27FC236}">
                <a16:creationId xmlns:a16="http://schemas.microsoft.com/office/drawing/2014/main" id="{AFD63F9C-924C-FCDA-452B-BEC7A5E64090}"/>
              </a:ext>
            </a:extLst>
          </p:cNvPr>
          <p:cNvSpPr txBox="1"/>
          <p:nvPr/>
        </p:nvSpPr>
        <p:spPr>
          <a:xfrm>
            <a:off x="57148" y="6488668"/>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163999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3B33-9260-E19C-032B-03C17425532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45216E1-F73E-7F9A-25E6-6E643B52B23E}"/>
              </a:ext>
            </a:extLst>
          </p:cNvPr>
          <p:cNvSpPr>
            <a:spLocks noGrp="1"/>
          </p:cNvSpPr>
          <p:nvPr>
            <p:ph type="title"/>
            <p:custDataLst>
              <p:tags r:id="rId1"/>
            </p:custDataLst>
          </p:nvPr>
        </p:nvSpPr>
        <p:spPr/>
        <p:txBody>
          <a:bodyPr lIns="0">
            <a:normAutofit/>
          </a:bodyPr>
          <a:lstStyle/>
          <a:p>
            <a:r>
              <a:rPr lang="en-US" noProof="1"/>
              <a:t>Cum să Ajungi la Sarmizegetusa</a:t>
            </a:r>
          </a:p>
        </p:txBody>
      </p:sp>
      <p:sp>
        <p:nvSpPr>
          <p:cNvPr id="8" name="Rectangle 7">
            <a:extLst>
              <a:ext uri="{FF2B5EF4-FFF2-40B4-BE49-F238E27FC236}">
                <a16:creationId xmlns:a16="http://schemas.microsoft.com/office/drawing/2014/main" id="{2B3177D0-C998-7AE9-CBD0-D4D9043AFABD}"/>
              </a:ext>
            </a:extLst>
          </p:cNvPr>
          <p:cNvSpPr/>
          <p:nvPr>
            <p:custDataLst>
              <p:tags r:id="rId2"/>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cxnSp>
        <p:nvCxnSpPr>
          <p:cNvPr id="2" name="Straight Connector 1">
            <a:extLst>
              <a:ext uri="{FF2B5EF4-FFF2-40B4-BE49-F238E27FC236}">
                <a16:creationId xmlns:a16="http://schemas.microsoft.com/office/drawing/2014/main" id="{5019415A-602C-B8BB-3E73-797789ABFA5C}"/>
              </a:ext>
            </a:extLst>
          </p:cNvPr>
          <p:cNvCxnSpPr>
            <a:cxnSpLocks/>
          </p:cNvCxnSpPr>
          <p:nvPr/>
        </p:nvCxnSpPr>
        <p:spPr>
          <a:xfrm>
            <a:off x="166866" y="2871474"/>
            <a:ext cx="8801100" cy="0"/>
          </a:xfrm>
          <a:prstGeom prst="line">
            <a:avLst/>
          </a:prstGeom>
          <a:ln w="12700">
            <a:solidFill>
              <a:schemeClr val="tx1"/>
            </a:solidFill>
            <a:headEnd type="none" w="med" len="med"/>
            <a:tailEnd type="arrow" w="med" len="med"/>
          </a:ln>
        </p:spPr>
        <p:style>
          <a:lnRef idx="2">
            <a:schemeClr val="accent4"/>
          </a:lnRef>
          <a:fillRef idx="0">
            <a:schemeClr val="accent4"/>
          </a:fillRef>
          <a:effectRef idx="1">
            <a:schemeClr val="accent4"/>
          </a:effectRef>
          <a:fontRef idx="minor">
            <a:schemeClr val="tx1"/>
          </a:fontRef>
        </p:style>
      </p:cxnSp>
      <p:sp>
        <p:nvSpPr>
          <p:cNvPr id="7" name="Oval 6">
            <a:extLst>
              <a:ext uri="{FF2B5EF4-FFF2-40B4-BE49-F238E27FC236}">
                <a16:creationId xmlns:a16="http://schemas.microsoft.com/office/drawing/2014/main" id="{27571751-ADBA-2595-1667-FC037DB2CEFC}"/>
              </a:ext>
            </a:extLst>
          </p:cNvPr>
          <p:cNvSpPr/>
          <p:nvPr/>
        </p:nvSpPr>
        <p:spPr>
          <a:xfrm>
            <a:off x="309740" y="2820039"/>
            <a:ext cx="102870" cy="102870"/>
          </a:xfrm>
          <a:prstGeom prst="ellipse">
            <a:avLst/>
          </a:prstGeom>
          <a:solidFill>
            <a:srgbClr val="C1A67F"/>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sz="1013" noProof="1"/>
          </a:p>
        </p:txBody>
      </p:sp>
      <p:sp>
        <p:nvSpPr>
          <p:cNvPr id="3" name="TextBox 2">
            <a:extLst>
              <a:ext uri="{FF2B5EF4-FFF2-40B4-BE49-F238E27FC236}">
                <a16:creationId xmlns:a16="http://schemas.microsoft.com/office/drawing/2014/main" id="{E167D7F1-FC34-A5B1-A7CA-A640246A36BE}"/>
              </a:ext>
            </a:extLst>
          </p:cNvPr>
          <p:cNvSpPr txBox="1"/>
          <p:nvPr>
            <p:custDataLst>
              <p:tags r:id="rId3"/>
            </p:custDataLst>
          </p:nvPr>
        </p:nvSpPr>
        <p:spPr>
          <a:xfrm>
            <a:off x="314325" y="1044225"/>
            <a:ext cx="2686050" cy="253916"/>
          </a:xfrm>
          <a:prstGeom prst="rect">
            <a:avLst/>
          </a:prstGeom>
          <a:noFill/>
        </p:spPr>
        <p:txBody>
          <a:bodyPr wrap="square" lIns="0">
            <a:spAutoFit/>
          </a:bodyPr>
          <a:lstStyle/>
          <a:p>
            <a:r>
              <a:rPr lang="en-US" sz="1050" noProof="1">
                <a:solidFill>
                  <a:schemeClr val="tx2"/>
                </a:solidFill>
              </a:rPr>
              <a:t>Acces</a:t>
            </a:r>
          </a:p>
        </p:txBody>
      </p:sp>
      <p:sp>
        <p:nvSpPr>
          <p:cNvPr id="27" name="Content Placeholder 9">
            <a:extLst>
              <a:ext uri="{FF2B5EF4-FFF2-40B4-BE49-F238E27FC236}">
                <a16:creationId xmlns:a16="http://schemas.microsoft.com/office/drawing/2014/main" id="{BD2361DF-16DA-E3EA-097F-9A3DB9ADB116}"/>
              </a:ext>
            </a:extLst>
          </p:cNvPr>
          <p:cNvSpPr txBox="1">
            <a:spLocks/>
          </p:cNvSpPr>
          <p:nvPr>
            <p:custDataLst>
              <p:tags r:id="rId4"/>
            </p:custDataLst>
          </p:nvPr>
        </p:nvSpPr>
        <p:spPr>
          <a:xfrm>
            <a:off x="309741" y="3094998"/>
            <a:ext cx="2548915" cy="1165860"/>
          </a:xfrm>
          <a:prstGeom prst="rect">
            <a:avLst/>
          </a:prstGeom>
        </p:spPr>
        <p:txBody>
          <a:bodyPr vert="horz" lIns="0" tIns="34290" rIns="68580" bIns="34290" rtlCol="0">
            <a:normAutofit/>
          </a:bodyPr>
          <a:lstStyle>
            <a:lvl1pPr marL="11113" indent="0" defTabSz="914354">
              <a:lnSpc>
                <a:spcPct val="114000"/>
              </a:lnSpc>
              <a:spcBef>
                <a:spcPts val="1000"/>
              </a:spcBef>
              <a:buFont typeface="Arial" panose="020B0604020202020204" pitchFamily="34" charset="0"/>
              <a:buNone/>
              <a:tabLst/>
              <a:defRPr sz="1600">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sz="1050" noProof="1"/>
              <a:t>Sarmizegetusa este accesibilă cu mașina personală sau cu autobuzul din orașele apropiate, cum ar fi Deva și Hațeg. Drumul este bine semnalizat și asfaltat pe majoritatea traseului.</a:t>
            </a:r>
          </a:p>
        </p:txBody>
      </p:sp>
      <p:sp>
        <p:nvSpPr>
          <p:cNvPr id="28" name="Content Placeholder 10">
            <a:extLst>
              <a:ext uri="{FF2B5EF4-FFF2-40B4-BE49-F238E27FC236}">
                <a16:creationId xmlns:a16="http://schemas.microsoft.com/office/drawing/2014/main" id="{D822B07B-8507-1125-250A-109960FA9746}"/>
              </a:ext>
            </a:extLst>
          </p:cNvPr>
          <p:cNvSpPr txBox="1">
            <a:spLocks/>
          </p:cNvSpPr>
          <p:nvPr>
            <p:custDataLst>
              <p:tags r:id="rId5"/>
            </p:custDataLst>
          </p:nvPr>
        </p:nvSpPr>
        <p:spPr>
          <a:xfrm>
            <a:off x="3292959" y="3094998"/>
            <a:ext cx="2548915" cy="1165860"/>
          </a:xfrm>
          <a:prstGeom prst="rect">
            <a:avLst/>
          </a:prstGeom>
        </p:spPr>
        <p:txBody>
          <a:bodyPr vert="horz" lIns="0" tIns="34290" rIns="68580" bIns="34290" rtlCol="0">
            <a:normAutofit/>
          </a:bodyPr>
          <a:lstStyle>
            <a:lvl1pPr marL="11113" indent="0" defTabSz="914354">
              <a:lnSpc>
                <a:spcPct val="114000"/>
              </a:lnSpc>
              <a:spcBef>
                <a:spcPts val="1000"/>
              </a:spcBef>
              <a:buFont typeface="Arial" panose="020B0604020202020204" pitchFamily="34" charset="0"/>
              <a:buNone/>
              <a:tabLst/>
              <a:defRPr sz="1600">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sz="1050" noProof="1"/>
              <a:t>Există curse regulate de autobuz din Deva și Hațeg către Sarmizegetusa, ideale pentru cei care nu dispun de mijloc propriu de transport. Verifică orarele în avans pentru a evita așteptările.</a:t>
            </a:r>
          </a:p>
        </p:txBody>
      </p:sp>
      <p:sp>
        <p:nvSpPr>
          <p:cNvPr id="29" name="Content Placeholder 11">
            <a:extLst>
              <a:ext uri="{FF2B5EF4-FFF2-40B4-BE49-F238E27FC236}">
                <a16:creationId xmlns:a16="http://schemas.microsoft.com/office/drawing/2014/main" id="{4E6D7D4D-ECCE-C034-7D73-D6119D9DB956}"/>
              </a:ext>
            </a:extLst>
          </p:cNvPr>
          <p:cNvSpPr txBox="1">
            <a:spLocks/>
          </p:cNvSpPr>
          <p:nvPr>
            <p:custDataLst>
              <p:tags r:id="rId6"/>
            </p:custDataLst>
          </p:nvPr>
        </p:nvSpPr>
        <p:spPr>
          <a:xfrm>
            <a:off x="6280761" y="3094998"/>
            <a:ext cx="2548915" cy="1165860"/>
          </a:xfrm>
          <a:prstGeom prst="rect">
            <a:avLst/>
          </a:prstGeom>
        </p:spPr>
        <p:txBody>
          <a:bodyPr vert="horz" lIns="0" tIns="34290" rIns="68580" bIns="34290" rtlCol="0">
            <a:normAutofit/>
          </a:bodyPr>
          <a:lstStyle>
            <a:lvl1pPr marL="11113" indent="0" defTabSz="914354">
              <a:lnSpc>
                <a:spcPct val="114000"/>
              </a:lnSpc>
              <a:spcBef>
                <a:spcPts val="1000"/>
              </a:spcBef>
              <a:buFont typeface="Arial" panose="020B0604020202020204" pitchFamily="34" charset="0"/>
              <a:buNone/>
              <a:tabLst/>
              <a:defRPr sz="1600">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sz="1050" noProof="1"/>
              <a:t>Se recomandă să pornești devreme pentru a evita aglomerația și căldura de la prânz. Îmbracă-te confortabil și adu apă, deoarece facilitățile sunt limitate pe traseu.</a:t>
            </a:r>
          </a:p>
        </p:txBody>
      </p:sp>
      <p:sp>
        <p:nvSpPr>
          <p:cNvPr id="30" name="Text Placeholder 12">
            <a:extLst>
              <a:ext uri="{FF2B5EF4-FFF2-40B4-BE49-F238E27FC236}">
                <a16:creationId xmlns:a16="http://schemas.microsoft.com/office/drawing/2014/main" id="{D8D742A5-0A26-220C-35BC-2144A0901077}"/>
              </a:ext>
            </a:extLst>
          </p:cNvPr>
          <p:cNvSpPr txBox="1">
            <a:spLocks/>
          </p:cNvSpPr>
          <p:nvPr>
            <p:custDataLst>
              <p:tags r:id="rId7"/>
            </p:custDataLst>
          </p:nvPr>
        </p:nvSpPr>
        <p:spPr>
          <a:xfrm>
            <a:off x="309741" y="2286000"/>
            <a:ext cx="2548915" cy="361950"/>
          </a:xfrm>
          <a:prstGeom prst="rect">
            <a:avLst/>
          </a:prstGeom>
        </p:spPr>
        <p:txBody>
          <a:bodyPr vert="horz" lIns="0" tIns="34290" rIns="68580" bIns="34290" rtlCol="0" anchor="t">
            <a:noAutofit/>
          </a:bodyPr>
          <a:lstStyle>
            <a:lvl1pPr indent="9525" defTabSz="914354">
              <a:lnSpc>
                <a:spcPct val="100000"/>
              </a:lnSpc>
              <a:spcBef>
                <a:spcPts val="1200"/>
              </a:spcBef>
              <a:buFont typeface="Arial" panose="020B0604020202020204" pitchFamily="34" charset="0"/>
              <a:buNone/>
              <a:tabLst/>
              <a:defRPr b="1">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sz="1350" noProof="1"/>
              <a:t>Transport Rutier</a:t>
            </a:r>
          </a:p>
        </p:txBody>
      </p:sp>
      <p:sp>
        <p:nvSpPr>
          <p:cNvPr id="31" name="Text Placeholder 13">
            <a:extLst>
              <a:ext uri="{FF2B5EF4-FFF2-40B4-BE49-F238E27FC236}">
                <a16:creationId xmlns:a16="http://schemas.microsoft.com/office/drawing/2014/main" id="{823988AC-1676-97B6-64D1-F8CBF1D77BB2}"/>
              </a:ext>
            </a:extLst>
          </p:cNvPr>
          <p:cNvSpPr txBox="1">
            <a:spLocks/>
          </p:cNvSpPr>
          <p:nvPr>
            <p:custDataLst>
              <p:tags r:id="rId8"/>
            </p:custDataLst>
          </p:nvPr>
        </p:nvSpPr>
        <p:spPr>
          <a:xfrm>
            <a:off x="3292959" y="2286000"/>
            <a:ext cx="2548915" cy="361950"/>
          </a:xfrm>
          <a:prstGeom prst="rect">
            <a:avLst/>
          </a:prstGeom>
        </p:spPr>
        <p:txBody>
          <a:bodyPr vert="horz" lIns="0" tIns="34290" rIns="68580" bIns="34290" rtlCol="0" anchor="t">
            <a:noAutofit/>
          </a:bodyPr>
          <a:lstStyle>
            <a:lvl1pPr indent="9525" defTabSz="914354">
              <a:lnSpc>
                <a:spcPct val="100000"/>
              </a:lnSpc>
              <a:spcBef>
                <a:spcPts val="1200"/>
              </a:spcBef>
              <a:buFont typeface="Arial" panose="020B0604020202020204" pitchFamily="34" charset="0"/>
              <a:buNone/>
              <a:tabLst/>
              <a:defRPr b="1">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sz="1350" noProof="1"/>
              <a:t>Transport Public</a:t>
            </a:r>
          </a:p>
        </p:txBody>
      </p:sp>
      <p:sp>
        <p:nvSpPr>
          <p:cNvPr id="32" name="Text Placeholder 14">
            <a:extLst>
              <a:ext uri="{FF2B5EF4-FFF2-40B4-BE49-F238E27FC236}">
                <a16:creationId xmlns:a16="http://schemas.microsoft.com/office/drawing/2014/main" id="{933F68E3-6735-6E7E-C322-7394CD9EEE52}"/>
              </a:ext>
            </a:extLst>
          </p:cNvPr>
          <p:cNvSpPr txBox="1">
            <a:spLocks/>
          </p:cNvSpPr>
          <p:nvPr>
            <p:custDataLst>
              <p:tags r:id="rId9"/>
            </p:custDataLst>
          </p:nvPr>
        </p:nvSpPr>
        <p:spPr>
          <a:xfrm>
            <a:off x="6280761" y="2286000"/>
            <a:ext cx="2548915" cy="361950"/>
          </a:xfrm>
          <a:prstGeom prst="rect">
            <a:avLst/>
          </a:prstGeom>
        </p:spPr>
        <p:txBody>
          <a:bodyPr vert="horz" lIns="0" tIns="34290" rIns="68580" bIns="34290" rtlCol="0" anchor="t">
            <a:noAutofit/>
          </a:bodyPr>
          <a:lstStyle>
            <a:lvl1pPr indent="9525" defTabSz="914354">
              <a:lnSpc>
                <a:spcPct val="100000"/>
              </a:lnSpc>
              <a:spcBef>
                <a:spcPts val="1200"/>
              </a:spcBef>
              <a:buFont typeface="Arial" panose="020B0604020202020204" pitchFamily="34" charset="0"/>
              <a:buNone/>
              <a:tabLst/>
              <a:defRPr b="1">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sz="1350" noProof="1"/>
              <a:t>Recomandări pentru Vizitatori</a:t>
            </a:r>
          </a:p>
        </p:txBody>
      </p:sp>
      <p:sp>
        <p:nvSpPr>
          <p:cNvPr id="33" name="Content Placeholder 9">
            <a:extLst>
              <a:ext uri="{FF2B5EF4-FFF2-40B4-BE49-F238E27FC236}">
                <a16:creationId xmlns:a16="http://schemas.microsoft.com/office/drawing/2014/main" id="{32D9F35C-B8A5-0ABD-213C-9BB9DAF2FC4A}"/>
              </a:ext>
            </a:extLst>
          </p:cNvPr>
          <p:cNvSpPr txBox="1">
            <a:spLocks/>
          </p:cNvSpPr>
          <p:nvPr>
            <p:custDataLst>
              <p:tags r:id="rId10"/>
            </p:custDataLst>
          </p:nvPr>
        </p:nvSpPr>
        <p:spPr>
          <a:xfrm>
            <a:off x="309741" y="4260858"/>
            <a:ext cx="2548915" cy="1183437"/>
          </a:xfrm>
          <a:prstGeom prst="rect">
            <a:avLst/>
          </a:prstGeom>
        </p:spPr>
        <p:txBody>
          <a:bodyPr vert="horz" lIns="0" tIns="34290" rIns="68580" bIns="3429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50"/>
              </a:spcAft>
            </a:pPr>
            <a:r>
              <a:rPr lang="en-US" sz="1050" noProof="1">
                <a:solidFill>
                  <a:schemeClr val="tx2"/>
                </a:solidFill>
                <a:latin typeface="+mn-lt"/>
              </a:rPr>
              <a:t>Harta rutieră
Informații despre rutele principale
Opțiuni de parcare în apropierea sitului</a:t>
            </a:r>
          </a:p>
        </p:txBody>
      </p:sp>
      <p:sp>
        <p:nvSpPr>
          <p:cNvPr id="34" name="Content Placeholder 10">
            <a:extLst>
              <a:ext uri="{FF2B5EF4-FFF2-40B4-BE49-F238E27FC236}">
                <a16:creationId xmlns:a16="http://schemas.microsoft.com/office/drawing/2014/main" id="{E0397FA4-E91B-7946-224B-B7CF8ECE3806}"/>
              </a:ext>
            </a:extLst>
          </p:cNvPr>
          <p:cNvSpPr txBox="1">
            <a:spLocks/>
          </p:cNvSpPr>
          <p:nvPr>
            <p:custDataLst>
              <p:tags r:id="rId11"/>
            </p:custDataLst>
          </p:nvPr>
        </p:nvSpPr>
        <p:spPr>
          <a:xfrm>
            <a:off x="3292959" y="4260858"/>
            <a:ext cx="2548915" cy="1183437"/>
          </a:xfrm>
          <a:prstGeom prst="rect">
            <a:avLst/>
          </a:prstGeom>
        </p:spPr>
        <p:txBody>
          <a:bodyPr vert="horz" lIns="0" tIns="34290" rIns="68580" bIns="3429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50"/>
              </a:spcAft>
            </a:pPr>
            <a:r>
              <a:rPr lang="en-US" sz="1050" noProof="1">
                <a:solidFill>
                  <a:schemeClr val="tx2"/>
                </a:solidFill>
                <a:latin typeface="+mn-lt"/>
              </a:rPr>
              <a:t>Orar autobuze
Puncte de plecare și sosire
Costuri și rezervări posibile</a:t>
            </a:r>
          </a:p>
        </p:txBody>
      </p:sp>
      <p:sp>
        <p:nvSpPr>
          <p:cNvPr id="35" name="Content Placeholder 11">
            <a:extLst>
              <a:ext uri="{FF2B5EF4-FFF2-40B4-BE49-F238E27FC236}">
                <a16:creationId xmlns:a16="http://schemas.microsoft.com/office/drawing/2014/main" id="{285B5C21-CD17-E015-762A-340907CE995A}"/>
              </a:ext>
            </a:extLst>
          </p:cNvPr>
          <p:cNvSpPr txBox="1">
            <a:spLocks/>
          </p:cNvSpPr>
          <p:nvPr>
            <p:custDataLst>
              <p:tags r:id="rId12"/>
            </p:custDataLst>
          </p:nvPr>
        </p:nvSpPr>
        <p:spPr>
          <a:xfrm>
            <a:off x="6280761" y="4260858"/>
            <a:ext cx="2548915" cy="1183437"/>
          </a:xfrm>
          <a:prstGeom prst="rect">
            <a:avLst/>
          </a:prstGeom>
        </p:spPr>
        <p:txBody>
          <a:bodyPr vert="horz" lIns="0" tIns="34290" rIns="68580" bIns="3429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50"/>
              </a:spcAft>
            </a:pPr>
            <a:r>
              <a:rPr lang="en-US" sz="1050" noProof="1">
                <a:solidFill>
                  <a:schemeClr val="tx2"/>
                </a:solidFill>
                <a:latin typeface="+mn-lt"/>
              </a:rPr>
              <a:t>Sfaturi pentru echipament
Recomandări privind siguranța
Sugestii pentru ghid turistic local</a:t>
            </a:r>
          </a:p>
        </p:txBody>
      </p:sp>
      <p:sp>
        <p:nvSpPr>
          <p:cNvPr id="36" name="Oval 35">
            <a:extLst>
              <a:ext uri="{FF2B5EF4-FFF2-40B4-BE49-F238E27FC236}">
                <a16:creationId xmlns:a16="http://schemas.microsoft.com/office/drawing/2014/main" id="{3C9D98A7-9A45-3B15-7CAE-D18EDA17803C}"/>
              </a:ext>
            </a:extLst>
          </p:cNvPr>
          <p:cNvSpPr/>
          <p:nvPr/>
        </p:nvSpPr>
        <p:spPr>
          <a:xfrm>
            <a:off x="3292958" y="2820039"/>
            <a:ext cx="102870" cy="102870"/>
          </a:xfrm>
          <a:prstGeom prst="ellipse">
            <a:avLst/>
          </a:prstGeom>
          <a:solidFill>
            <a:srgbClr val="C1A67F"/>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sz="1013" noProof="1"/>
          </a:p>
        </p:txBody>
      </p:sp>
      <p:sp>
        <p:nvSpPr>
          <p:cNvPr id="37" name="Oval 36">
            <a:extLst>
              <a:ext uri="{FF2B5EF4-FFF2-40B4-BE49-F238E27FC236}">
                <a16:creationId xmlns:a16="http://schemas.microsoft.com/office/drawing/2014/main" id="{EA13C055-49B0-8B71-5D1C-CE7D4EE838AC}"/>
              </a:ext>
            </a:extLst>
          </p:cNvPr>
          <p:cNvSpPr/>
          <p:nvPr/>
        </p:nvSpPr>
        <p:spPr>
          <a:xfrm>
            <a:off x="6280760" y="2820039"/>
            <a:ext cx="102870" cy="102870"/>
          </a:xfrm>
          <a:prstGeom prst="ellipse">
            <a:avLst/>
          </a:prstGeom>
          <a:solidFill>
            <a:srgbClr val="C1A67F"/>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sz="1013" noProof="1"/>
          </a:p>
        </p:txBody>
      </p:sp>
      <p:sp>
        <p:nvSpPr>
          <p:cNvPr id="38" name="TextBox 37">
            <a:extLst>
              <a:ext uri="{FF2B5EF4-FFF2-40B4-BE49-F238E27FC236}">
                <a16:creationId xmlns:a16="http://schemas.microsoft.com/office/drawing/2014/main" id="{2FD6B21B-E86D-F4D4-5EB6-FE0DA3445F43}"/>
              </a:ext>
            </a:extLst>
          </p:cNvPr>
          <p:cNvSpPr txBox="1"/>
          <p:nvPr/>
        </p:nvSpPr>
        <p:spPr>
          <a:xfrm>
            <a:off x="309741" y="1971675"/>
            <a:ext cx="631765" cy="300082"/>
          </a:xfrm>
          <a:prstGeom prst="rect">
            <a:avLst/>
          </a:prstGeom>
          <a:noFill/>
        </p:spPr>
        <p:txBody>
          <a:bodyPr wrap="square" lIns="0" rtlCol="0">
            <a:spAutoFit/>
          </a:bodyPr>
          <a:lstStyle/>
          <a:p>
            <a:r>
              <a:rPr lang="en-US" sz="1350" b="1" noProof="1">
                <a:solidFill>
                  <a:srgbClr val="C1A67F"/>
                </a:solidFill>
              </a:rPr>
              <a:t>01</a:t>
            </a:r>
          </a:p>
        </p:txBody>
      </p:sp>
      <p:sp>
        <p:nvSpPr>
          <p:cNvPr id="39" name="TextBox 38">
            <a:extLst>
              <a:ext uri="{FF2B5EF4-FFF2-40B4-BE49-F238E27FC236}">
                <a16:creationId xmlns:a16="http://schemas.microsoft.com/office/drawing/2014/main" id="{B39B2F7D-951B-9251-A83C-73A8DAA7BAA6}"/>
              </a:ext>
            </a:extLst>
          </p:cNvPr>
          <p:cNvSpPr txBox="1"/>
          <p:nvPr/>
        </p:nvSpPr>
        <p:spPr>
          <a:xfrm>
            <a:off x="3292959" y="1971675"/>
            <a:ext cx="631765" cy="300082"/>
          </a:xfrm>
          <a:prstGeom prst="rect">
            <a:avLst/>
          </a:prstGeom>
          <a:noFill/>
        </p:spPr>
        <p:txBody>
          <a:bodyPr wrap="square" lIns="0" rtlCol="0">
            <a:spAutoFit/>
          </a:bodyPr>
          <a:lstStyle/>
          <a:p>
            <a:r>
              <a:rPr lang="en-US" sz="1350" b="1" noProof="1">
                <a:solidFill>
                  <a:srgbClr val="C1A67F"/>
                </a:solidFill>
              </a:rPr>
              <a:t>02</a:t>
            </a:r>
          </a:p>
        </p:txBody>
      </p:sp>
      <p:sp>
        <p:nvSpPr>
          <p:cNvPr id="40" name="TextBox 39">
            <a:extLst>
              <a:ext uri="{FF2B5EF4-FFF2-40B4-BE49-F238E27FC236}">
                <a16:creationId xmlns:a16="http://schemas.microsoft.com/office/drawing/2014/main" id="{4138B790-8BC7-2816-89C0-9CEF98FC8F98}"/>
              </a:ext>
            </a:extLst>
          </p:cNvPr>
          <p:cNvSpPr txBox="1"/>
          <p:nvPr/>
        </p:nvSpPr>
        <p:spPr>
          <a:xfrm>
            <a:off x="6280761" y="1971675"/>
            <a:ext cx="631765" cy="300082"/>
          </a:xfrm>
          <a:prstGeom prst="rect">
            <a:avLst/>
          </a:prstGeom>
          <a:noFill/>
        </p:spPr>
        <p:txBody>
          <a:bodyPr wrap="square" lIns="0" rtlCol="0">
            <a:spAutoFit/>
          </a:bodyPr>
          <a:lstStyle/>
          <a:p>
            <a:r>
              <a:rPr lang="en-US" sz="1350" b="1" noProof="1">
                <a:solidFill>
                  <a:srgbClr val="C1A67F"/>
                </a:solidFill>
              </a:rPr>
              <a:t>03</a:t>
            </a:r>
          </a:p>
        </p:txBody>
      </p:sp>
      <p:sp>
        <p:nvSpPr>
          <p:cNvPr id="5" name="TextBox 4">
            <a:extLst>
              <a:ext uri="{FF2B5EF4-FFF2-40B4-BE49-F238E27FC236}">
                <a16:creationId xmlns:a16="http://schemas.microsoft.com/office/drawing/2014/main" id="{82CB0FE9-8B90-2F3B-DD51-52A1D6A05651}"/>
              </a:ext>
            </a:extLst>
          </p:cNvPr>
          <p:cNvSpPr txBox="1"/>
          <p:nvPr/>
        </p:nvSpPr>
        <p:spPr>
          <a:xfrm>
            <a:off x="113145" y="6425489"/>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1846973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59D63B4A-EA6F-9D4F-6A6A-36CF24B67A36}"/>
              </a:ext>
            </a:extLst>
          </p:cNvPr>
          <p:cNvPicPr>
            <a:picLocks noChangeAspect="1"/>
          </p:cNvPicPr>
          <p:nvPr>
            <p:custDataLst>
              <p:tags r:id="rId2"/>
            </p:custDataLst>
          </p:nvPr>
        </p:nvPicPr>
        <p:blipFill rotWithShape="1">
          <a:blip r:embed="rId8" cstate="screen">
            <a:extLst>
              <a:ext uri="{28A0092B-C50C-407E-A947-70E740481C1C}">
                <a14:useLocalDpi xmlns:a14="http://schemas.microsoft.com/office/drawing/2010/main"/>
              </a:ext>
            </a:extLst>
          </a:blip>
          <a:srcRect l="10357" r="10357"/>
          <a:stretch/>
        </p:blipFill>
        <p:spPr>
          <a:xfrm>
            <a:off x="6143625" y="1028700"/>
            <a:ext cx="2828925" cy="4800600"/>
          </a:xfrm>
          <a:prstGeom prst="roundRect">
            <a:avLst>
              <a:gd name="adj" fmla="val 2476"/>
            </a:avLst>
          </a:prstGeom>
        </p:spPr>
      </p:pic>
      <p:sp>
        <p:nvSpPr>
          <p:cNvPr id="2" name="Title 1">
            <a:extLst>
              <a:ext uri="{FF2B5EF4-FFF2-40B4-BE49-F238E27FC236}">
                <a16:creationId xmlns:a16="http://schemas.microsoft.com/office/drawing/2014/main" id="{85AFF143-6BD8-2674-B40D-8411BB9BEC1D}"/>
              </a:ext>
            </a:extLst>
          </p:cNvPr>
          <p:cNvSpPr>
            <a:spLocks noGrp="1"/>
          </p:cNvSpPr>
          <p:nvPr>
            <p:ph type="title"/>
            <p:custDataLst>
              <p:tags r:id="rId3"/>
            </p:custDataLst>
          </p:nvPr>
        </p:nvSpPr>
        <p:spPr>
          <a:xfrm>
            <a:off x="314325" y="1232370"/>
            <a:ext cx="5657850" cy="466725"/>
          </a:xfrm>
        </p:spPr>
        <p:txBody>
          <a:bodyPr lIns="0">
            <a:normAutofit fontScale="90000"/>
          </a:bodyPr>
          <a:lstStyle/>
          <a:p>
            <a:r>
              <a:rPr lang="en-US" noProof="1"/>
              <a:t>Resurse și Surse pentru Mai Multă Informare</a:t>
            </a:r>
          </a:p>
        </p:txBody>
      </p:sp>
      <p:sp>
        <p:nvSpPr>
          <p:cNvPr id="3" name="Content Placeholder 2">
            <a:extLst>
              <a:ext uri="{FF2B5EF4-FFF2-40B4-BE49-F238E27FC236}">
                <a16:creationId xmlns:a16="http://schemas.microsoft.com/office/drawing/2014/main" id="{36155F97-AA4B-E922-5F96-CD65D5FAFAD4}"/>
              </a:ext>
            </a:extLst>
          </p:cNvPr>
          <p:cNvSpPr>
            <a:spLocks noGrp="1"/>
          </p:cNvSpPr>
          <p:nvPr>
            <p:ph idx="4294967295"/>
            <p:custDataLst>
              <p:tags r:id="rId4"/>
            </p:custDataLst>
          </p:nvPr>
        </p:nvSpPr>
        <p:spPr>
          <a:xfrm>
            <a:off x="314325" y="1971675"/>
            <a:ext cx="5657850" cy="3505200"/>
          </a:xfrm>
        </p:spPr>
        <p:txBody>
          <a:bodyPr vert="horz" lIns="0" tIns="34290" rIns="68580" bIns="34290" rtlCol="0" anchor="ctr">
            <a:normAutofit/>
          </a:bodyPr>
          <a:lstStyle/>
          <a:p>
            <a:pPr marL="305991" indent="-213122">
              <a:lnSpc>
                <a:spcPct val="114000"/>
              </a:lnSpc>
              <a:buClr>
                <a:schemeClr val="accent1"/>
              </a:buClr>
            </a:pPr>
            <a:r>
              <a:rPr lang="en-US" noProof="1">
                <a:solidFill>
                  <a:srgbClr val="C1A67F"/>
                </a:solidFill>
                <a:hlinkClick r:id="rId9">
                  <a:extLst>
                    <a:ext uri="{A12FA001-AC4F-418D-AE19-62706E023703}">
                      <ahyp:hlinkClr xmlns:ahyp="http://schemas.microsoft.com/office/drawing/2018/hyperlinkcolor" val="tx"/>
                    </a:ext>
                  </a:extLst>
                </a:hlinkClick>
              </a:rPr>
              <a:t>Site oficial UNESCO dedicat patrimoniului mondial: informații detaliate și actualizate despre Sarmizegetusa Regia.</a:t>
            </a:r>
            <a:r>
              <a:rPr lang="en-US" noProof="1"/>
              <a:t>
Articole academice și publicații arheologice accesibile online prin platforme precum JSTOR sau Academia.edu.
Tururi ghidate și materiale educaționale disponibile în muzeele locale din județul Hunedoara.
Documentare istorice și filme educative despre civilizația dacică, disponibile pe platforme de streaming și YouTube.</a:t>
            </a:r>
          </a:p>
        </p:txBody>
      </p:sp>
      <p:sp>
        <p:nvSpPr>
          <p:cNvPr id="4" name="Rectangle 3">
            <a:extLst>
              <a:ext uri="{FF2B5EF4-FFF2-40B4-BE49-F238E27FC236}">
                <a16:creationId xmlns:a16="http://schemas.microsoft.com/office/drawing/2014/main" id="{B07A31EC-F793-06D6-CAF0-4FAE7A3DAC6D}"/>
              </a:ext>
            </a:extLst>
          </p:cNvPr>
          <p:cNvSpPr>
            <a:spLocks noChangeAspect="1"/>
          </p:cNvSpPr>
          <p:nvPr>
            <p:custDataLst>
              <p:tags r:id="rId5"/>
            </p:custDataLst>
          </p:nvPr>
        </p:nvSpPr>
        <p:spPr>
          <a:xfrm>
            <a:off x="314325" y="5657850"/>
            <a:ext cx="1755888"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sp>
        <p:nvSpPr>
          <p:cNvPr id="5" name="TextBox 4">
            <a:extLst>
              <a:ext uri="{FF2B5EF4-FFF2-40B4-BE49-F238E27FC236}">
                <a16:creationId xmlns:a16="http://schemas.microsoft.com/office/drawing/2014/main" id="{1187E573-10C8-E2C1-C604-E682A9143EDD}"/>
              </a:ext>
            </a:extLst>
          </p:cNvPr>
          <p:cNvSpPr txBox="1"/>
          <p:nvPr>
            <p:custDataLst>
              <p:tags r:id="rId6"/>
            </p:custDataLst>
          </p:nvPr>
        </p:nvSpPr>
        <p:spPr>
          <a:xfrm>
            <a:off x="314325" y="1056158"/>
            <a:ext cx="2686050" cy="228600"/>
          </a:xfrm>
          <a:prstGeom prst="rect">
            <a:avLst/>
          </a:prstGeom>
          <a:noFill/>
        </p:spPr>
        <p:txBody>
          <a:bodyPr wrap="square" lIns="0">
            <a:normAutofit fontScale="92500" lnSpcReduction="20000"/>
          </a:bodyPr>
          <a:lstStyle/>
          <a:p>
            <a:r>
              <a:rPr lang="en-US" sz="1050" noProof="1">
                <a:solidFill>
                  <a:schemeClr val="tx2"/>
                </a:solidFill>
              </a:rPr>
              <a:t>Resurse</a:t>
            </a:r>
          </a:p>
        </p:txBody>
      </p:sp>
      <p:sp>
        <p:nvSpPr>
          <p:cNvPr id="8" name="TextBox 7">
            <a:extLst>
              <a:ext uri="{FF2B5EF4-FFF2-40B4-BE49-F238E27FC236}">
                <a16:creationId xmlns:a16="http://schemas.microsoft.com/office/drawing/2014/main" id="{85C3F81D-8594-D691-C15F-2400E964DCEC}"/>
              </a:ext>
            </a:extLst>
          </p:cNvPr>
          <p:cNvSpPr txBox="1"/>
          <p:nvPr/>
        </p:nvSpPr>
        <p:spPr>
          <a:xfrm>
            <a:off x="91440" y="6499598"/>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custDataLst>
      <p:tags r:id="rId1"/>
    </p:custDataLst>
    <p:extLst>
      <p:ext uri="{BB962C8B-B14F-4D97-AF65-F5344CB8AC3E}">
        <p14:creationId xmlns:p14="http://schemas.microsoft.com/office/powerpoint/2010/main" val="3069274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6DE96-031B-3E7D-5CB4-F26B3A53BC81}"/>
              </a:ext>
            </a:extLst>
          </p:cNvPr>
          <p:cNvSpPr txBox="1"/>
          <p:nvPr>
            <p:custDataLst>
              <p:tags r:id="rId1"/>
            </p:custDataLst>
          </p:nvPr>
        </p:nvSpPr>
        <p:spPr>
          <a:xfrm>
            <a:off x="314325" y="1044225"/>
            <a:ext cx="2686050" cy="253916"/>
          </a:xfrm>
          <a:prstGeom prst="rect">
            <a:avLst/>
          </a:prstGeom>
          <a:noFill/>
        </p:spPr>
        <p:txBody>
          <a:bodyPr wrap="square" lIns="0">
            <a:spAutoFit/>
          </a:bodyPr>
          <a:lstStyle/>
          <a:p>
            <a:r>
              <a:rPr lang="en-US" sz="1050" noProof="1">
                <a:solidFill>
                  <a:schemeClr val="tx2"/>
                </a:solidFill>
              </a:rPr>
              <a:t>Istorie</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Istoria Sarmizegetusei</a:t>
            </a:r>
          </a:p>
        </p:txBody>
      </p:sp>
      <p:sp>
        <p:nvSpPr>
          <p:cNvPr id="4" name="Rectangle 3">
            <a:extLst>
              <a:ext uri="{FF2B5EF4-FFF2-40B4-BE49-F238E27FC236}">
                <a16:creationId xmlns:a16="http://schemas.microsoft.com/office/drawing/2014/main" id="{3EF88B75-B2EC-1674-17BF-8FFC8A699432}"/>
              </a:ext>
            </a:extLst>
          </p:cNvPr>
          <p:cNvSpPr/>
          <p:nvPr>
            <p:custDataLst>
              <p:tags r:id="rId3"/>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1">
              <a:ln>
                <a:noFill/>
              </a:ln>
              <a:solidFill>
                <a:srgbClr val="FFFFFF"/>
              </a:solidFill>
              <a:effectLst/>
              <a:uLnTx/>
              <a:uFillTx/>
              <a:ea typeface="+mn-ea"/>
              <a:cs typeface="+mn-cs"/>
            </a:endParaRPr>
          </a:p>
        </p:txBody>
      </p:sp>
      <p:sp>
        <p:nvSpPr>
          <p:cNvPr id="22" name="Text Placeholder 12">
            <a:extLst>
              <a:ext uri="{FF2B5EF4-FFF2-40B4-BE49-F238E27FC236}">
                <a16:creationId xmlns:a16="http://schemas.microsoft.com/office/drawing/2014/main" id="{CCE3DE22-F84E-015B-4813-EC98AD3B5ACC}"/>
              </a:ext>
            </a:extLst>
          </p:cNvPr>
          <p:cNvSpPr txBox="1">
            <a:spLocks/>
          </p:cNvSpPr>
          <p:nvPr>
            <p:custDataLst>
              <p:tags r:id="rId4"/>
            </p:custDataLst>
          </p:nvPr>
        </p:nvSpPr>
        <p:spPr>
          <a:xfrm>
            <a:off x="314326" y="2248674"/>
            <a:ext cx="4200524" cy="342900"/>
          </a:xfrm>
          <a:prstGeom prst="rect">
            <a:avLst/>
          </a:prstGeom>
        </p:spPr>
        <p:txBody>
          <a:bodyPr vert="horz" lIns="0" tIns="34290" rIns="68580" bIns="3429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350" b="1" i="0" u="none" strike="noStrike" kern="1200" cap="none" spc="0" normalizeH="0" baseline="0" noProof="1">
                <a:ln>
                  <a:noFill/>
                </a:ln>
                <a:effectLst/>
                <a:uLnTx/>
                <a:uFillTx/>
                <a:latin typeface="+mj-lt"/>
                <a:ea typeface="+mn-ea"/>
                <a:cs typeface="Arial" panose="020B0604020202020204" pitchFamily="34" charset="0"/>
              </a:rPr>
              <a:t>Fondarea și Perioada Dacică</a:t>
            </a:r>
          </a:p>
        </p:txBody>
      </p:sp>
      <p:sp>
        <p:nvSpPr>
          <p:cNvPr id="23" name="Content Placeholder 9">
            <a:extLst>
              <a:ext uri="{FF2B5EF4-FFF2-40B4-BE49-F238E27FC236}">
                <a16:creationId xmlns:a16="http://schemas.microsoft.com/office/drawing/2014/main" id="{49B0D779-F7DC-F7E5-E884-57B509E32538}"/>
              </a:ext>
            </a:extLst>
          </p:cNvPr>
          <p:cNvSpPr txBox="1">
            <a:spLocks/>
          </p:cNvSpPr>
          <p:nvPr>
            <p:custDataLst>
              <p:tags r:id="rId5"/>
            </p:custDataLst>
          </p:nvPr>
        </p:nvSpPr>
        <p:spPr>
          <a:xfrm>
            <a:off x="314326" y="2591574"/>
            <a:ext cx="4200524" cy="1106261"/>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Sarmizegetusa a fost capitala Regatului Dac în secolul I î.Hr., fiind un centru important pentru guvernare și religie în timpul domniei regelui Decebal.</a:t>
            </a:r>
          </a:p>
        </p:txBody>
      </p:sp>
      <p:sp>
        <p:nvSpPr>
          <p:cNvPr id="24" name="Text Placeholder 13">
            <a:extLst>
              <a:ext uri="{FF2B5EF4-FFF2-40B4-BE49-F238E27FC236}">
                <a16:creationId xmlns:a16="http://schemas.microsoft.com/office/drawing/2014/main" id="{586561E1-C9E2-2522-0B75-23B9BAEBDBE0}"/>
              </a:ext>
            </a:extLst>
          </p:cNvPr>
          <p:cNvSpPr txBox="1">
            <a:spLocks/>
          </p:cNvSpPr>
          <p:nvPr>
            <p:custDataLst>
              <p:tags r:id="rId6"/>
            </p:custDataLst>
          </p:nvPr>
        </p:nvSpPr>
        <p:spPr>
          <a:xfrm>
            <a:off x="4621048" y="2248674"/>
            <a:ext cx="4200524" cy="342900"/>
          </a:xfrm>
          <a:prstGeom prst="rect">
            <a:avLst/>
          </a:prstGeom>
        </p:spPr>
        <p:txBody>
          <a:bodyPr vert="horz" lIns="0" tIns="34290" rIns="68580" bIns="3429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350" b="1" i="0" u="none" strike="noStrike" kern="1200" cap="none" spc="0" normalizeH="0" baseline="0" noProof="1">
                <a:ln>
                  <a:noFill/>
                </a:ln>
                <a:effectLst/>
                <a:uLnTx/>
                <a:uFillTx/>
                <a:latin typeface="+mj-lt"/>
                <a:ea typeface="+mn-ea"/>
                <a:cs typeface="Arial" panose="020B0604020202020204" pitchFamily="34" charset="0"/>
              </a:rPr>
              <a:t>Rolul în Războaiele Daco-Romane</a:t>
            </a:r>
          </a:p>
        </p:txBody>
      </p:sp>
      <p:sp>
        <p:nvSpPr>
          <p:cNvPr id="25" name="Content Placeholder 10">
            <a:extLst>
              <a:ext uri="{FF2B5EF4-FFF2-40B4-BE49-F238E27FC236}">
                <a16:creationId xmlns:a16="http://schemas.microsoft.com/office/drawing/2014/main" id="{1EF532BB-8AD1-875A-7473-381723DA40FE}"/>
              </a:ext>
            </a:extLst>
          </p:cNvPr>
          <p:cNvSpPr txBox="1">
            <a:spLocks/>
          </p:cNvSpPr>
          <p:nvPr>
            <p:custDataLst>
              <p:tags r:id="rId7"/>
            </p:custDataLst>
          </p:nvPr>
        </p:nvSpPr>
        <p:spPr>
          <a:xfrm>
            <a:off x="4621050" y="2591574"/>
            <a:ext cx="4200524" cy="1106261"/>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Orașul a fost nucleul rezistenței dacice împotriva expansiunii romane, fiind scena unor conflicte decisive în anii 101-106 d.Hr.</a:t>
            </a:r>
          </a:p>
        </p:txBody>
      </p:sp>
      <p:sp>
        <p:nvSpPr>
          <p:cNvPr id="26" name="Text Placeholder 14">
            <a:extLst>
              <a:ext uri="{FF2B5EF4-FFF2-40B4-BE49-F238E27FC236}">
                <a16:creationId xmlns:a16="http://schemas.microsoft.com/office/drawing/2014/main" id="{BA0DB77C-4AE9-DB33-E342-35BE4B1E01A6}"/>
              </a:ext>
            </a:extLst>
          </p:cNvPr>
          <p:cNvSpPr txBox="1">
            <a:spLocks/>
          </p:cNvSpPr>
          <p:nvPr>
            <p:custDataLst>
              <p:tags r:id="rId8"/>
            </p:custDataLst>
          </p:nvPr>
        </p:nvSpPr>
        <p:spPr>
          <a:xfrm>
            <a:off x="314326" y="4108929"/>
            <a:ext cx="4200524" cy="342900"/>
          </a:xfrm>
          <a:prstGeom prst="rect">
            <a:avLst/>
          </a:prstGeom>
        </p:spPr>
        <p:txBody>
          <a:bodyPr vert="horz" lIns="0" tIns="34290" rIns="68580" bIns="3429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350" b="1" i="0" u="none" strike="noStrike" kern="1200" cap="none" spc="0" normalizeH="0" baseline="0" noProof="1">
                <a:ln>
                  <a:noFill/>
                </a:ln>
                <a:effectLst/>
                <a:uLnTx/>
                <a:uFillTx/>
                <a:latin typeface="+mj-lt"/>
                <a:ea typeface="+mn-ea"/>
                <a:cs typeface="Arial" panose="020B0604020202020204" pitchFamily="34" charset="0"/>
              </a:rPr>
              <a:t>Căderea și Distrugerea</a:t>
            </a:r>
          </a:p>
        </p:txBody>
      </p:sp>
      <p:sp>
        <p:nvSpPr>
          <p:cNvPr id="27" name="Content Placeholder 11">
            <a:extLst>
              <a:ext uri="{FF2B5EF4-FFF2-40B4-BE49-F238E27FC236}">
                <a16:creationId xmlns:a16="http://schemas.microsoft.com/office/drawing/2014/main" id="{7FC82DD7-E09E-7608-E051-31A56022E359}"/>
              </a:ext>
            </a:extLst>
          </p:cNvPr>
          <p:cNvSpPr txBox="1">
            <a:spLocks/>
          </p:cNvSpPr>
          <p:nvPr>
            <p:custDataLst>
              <p:tags r:id="rId9"/>
            </p:custDataLst>
          </p:nvPr>
        </p:nvSpPr>
        <p:spPr>
          <a:xfrm>
            <a:off x="314326" y="4451829"/>
            <a:ext cx="4200524" cy="1106261"/>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După înfrângerea dacilor, Sarmizegetusa a fost distrusă de romani, dar rămâne un simbol puternic al identității și rezistenței dacice.</a:t>
            </a:r>
          </a:p>
        </p:txBody>
      </p:sp>
      <p:sp>
        <p:nvSpPr>
          <p:cNvPr id="28" name="Text Placeholder 2">
            <a:extLst>
              <a:ext uri="{FF2B5EF4-FFF2-40B4-BE49-F238E27FC236}">
                <a16:creationId xmlns:a16="http://schemas.microsoft.com/office/drawing/2014/main" id="{05FA4BB6-F76F-73A7-C855-42C2D6FECDFE}"/>
              </a:ext>
            </a:extLst>
          </p:cNvPr>
          <p:cNvSpPr txBox="1">
            <a:spLocks/>
          </p:cNvSpPr>
          <p:nvPr>
            <p:custDataLst>
              <p:tags r:id="rId10"/>
            </p:custDataLst>
          </p:nvPr>
        </p:nvSpPr>
        <p:spPr>
          <a:xfrm>
            <a:off x="4629152" y="4108929"/>
            <a:ext cx="4200524" cy="342900"/>
          </a:xfrm>
          <a:prstGeom prst="rect">
            <a:avLst/>
          </a:prstGeom>
        </p:spPr>
        <p:txBody>
          <a:bodyPr vert="horz" lIns="0" tIns="34290" rIns="68580" bIns="3429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350" b="1" i="0" u="none" strike="noStrike" kern="1200" cap="none" spc="0" normalizeH="0" baseline="0" noProof="1">
                <a:ln>
                  <a:noFill/>
                </a:ln>
                <a:effectLst/>
                <a:uLnTx/>
                <a:uFillTx/>
                <a:latin typeface="+mj-lt"/>
                <a:ea typeface="+mn-ea"/>
                <a:cs typeface="Arial" panose="020B0604020202020204" pitchFamily="34" charset="0"/>
              </a:rPr>
              <a:t>Moștenirea Istorică</a:t>
            </a:r>
          </a:p>
        </p:txBody>
      </p:sp>
      <p:sp>
        <p:nvSpPr>
          <p:cNvPr id="29" name="Content Placeholder 1">
            <a:extLst>
              <a:ext uri="{FF2B5EF4-FFF2-40B4-BE49-F238E27FC236}">
                <a16:creationId xmlns:a16="http://schemas.microsoft.com/office/drawing/2014/main" id="{7B7A11AE-25EC-3893-F14A-D1D5019F8E6B}"/>
              </a:ext>
            </a:extLst>
          </p:cNvPr>
          <p:cNvSpPr txBox="1">
            <a:spLocks/>
          </p:cNvSpPr>
          <p:nvPr>
            <p:custDataLst>
              <p:tags r:id="rId11"/>
            </p:custDataLst>
          </p:nvPr>
        </p:nvSpPr>
        <p:spPr>
          <a:xfrm>
            <a:off x="4629152" y="4451829"/>
            <a:ext cx="4200524" cy="1106261"/>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Astăzi, situl arheologic este o mărturie a civilizației dacice și un punct de referință pentru studiul istoriei antice din România.</a:t>
            </a:r>
          </a:p>
        </p:txBody>
      </p:sp>
      <p:sp>
        <p:nvSpPr>
          <p:cNvPr id="30" name="TextBox 29">
            <a:extLst>
              <a:ext uri="{FF2B5EF4-FFF2-40B4-BE49-F238E27FC236}">
                <a16:creationId xmlns:a16="http://schemas.microsoft.com/office/drawing/2014/main" id="{9B0D30FD-0E82-50B9-2B47-9686A6AF2834}"/>
              </a:ext>
            </a:extLst>
          </p:cNvPr>
          <p:cNvSpPr txBox="1"/>
          <p:nvPr/>
        </p:nvSpPr>
        <p:spPr>
          <a:xfrm>
            <a:off x="314325" y="1971675"/>
            <a:ext cx="411480" cy="276999"/>
          </a:xfrm>
          <a:prstGeom prst="rect">
            <a:avLst/>
          </a:prstGeom>
          <a:noFill/>
        </p:spPr>
        <p:txBody>
          <a:bodyPr wrap="square" lIns="0" rIns="0" rtlCol="0">
            <a:normAutofit lnSpcReduction="10000"/>
          </a:bodyPr>
          <a:lstStyle/>
          <a:p>
            <a:r>
              <a:rPr lang="en-US" sz="1275" b="1" noProof="1">
                <a:solidFill>
                  <a:srgbClr val="C1A67F"/>
                </a:solidFill>
              </a:rPr>
              <a:t>01</a:t>
            </a:r>
          </a:p>
        </p:txBody>
      </p:sp>
      <p:sp>
        <p:nvSpPr>
          <p:cNvPr id="31" name="TextBox 30">
            <a:extLst>
              <a:ext uri="{FF2B5EF4-FFF2-40B4-BE49-F238E27FC236}">
                <a16:creationId xmlns:a16="http://schemas.microsoft.com/office/drawing/2014/main" id="{D6B23329-6F0C-B7F1-B8D8-F39FE4583A93}"/>
              </a:ext>
            </a:extLst>
          </p:cNvPr>
          <p:cNvSpPr txBox="1"/>
          <p:nvPr/>
        </p:nvSpPr>
        <p:spPr>
          <a:xfrm>
            <a:off x="314325" y="3831930"/>
            <a:ext cx="411480" cy="276999"/>
          </a:xfrm>
          <a:prstGeom prst="rect">
            <a:avLst/>
          </a:prstGeom>
          <a:noFill/>
        </p:spPr>
        <p:txBody>
          <a:bodyPr wrap="square" lIns="0" rIns="0" rtlCol="0">
            <a:normAutofit lnSpcReduction="10000"/>
          </a:bodyPr>
          <a:lstStyle/>
          <a:p>
            <a:r>
              <a:rPr lang="en-US" sz="1275" b="1" noProof="1">
                <a:solidFill>
                  <a:srgbClr val="C1A67F"/>
                </a:solidFill>
              </a:rPr>
              <a:t>03</a:t>
            </a:r>
          </a:p>
        </p:txBody>
      </p:sp>
      <p:sp>
        <p:nvSpPr>
          <p:cNvPr id="32" name="TextBox 31">
            <a:extLst>
              <a:ext uri="{FF2B5EF4-FFF2-40B4-BE49-F238E27FC236}">
                <a16:creationId xmlns:a16="http://schemas.microsoft.com/office/drawing/2014/main" id="{D0090ECC-CDA4-AC3D-4E60-DCA987A63F5F}"/>
              </a:ext>
            </a:extLst>
          </p:cNvPr>
          <p:cNvSpPr txBox="1"/>
          <p:nvPr/>
        </p:nvSpPr>
        <p:spPr>
          <a:xfrm>
            <a:off x="4629150" y="1971675"/>
            <a:ext cx="411480" cy="276999"/>
          </a:xfrm>
          <a:prstGeom prst="rect">
            <a:avLst/>
          </a:prstGeom>
          <a:noFill/>
        </p:spPr>
        <p:txBody>
          <a:bodyPr wrap="square" lIns="0" rIns="0" rtlCol="0">
            <a:normAutofit lnSpcReduction="10000"/>
          </a:bodyPr>
          <a:lstStyle/>
          <a:p>
            <a:r>
              <a:rPr lang="en-US" sz="1275" b="1" noProof="1">
                <a:solidFill>
                  <a:srgbClr val="C1A67F"/>
                </a:solidFill>
              </a:rPr>
              <a:t>02</a:t>
            </a:r>
          </a:p>
        </p:txBody>
      </p:sp>
      <p:sp>
        <p:nvSpPr>
          <p:cNvPr id="33" name="TextBox 32">
            <a:extLst>
              <a:ext uri="{FF2B5EF4-FFF2-40B4-BE49-F238E27FC236}">
                <a16:creationId xmlns:a16="http://schemas.microsoft.com/office/drawing/2014/main" id="{EC5C8101-F4A5-7716-2E31-EFA3D84C0B87}"/>
              </a:ext>
            </a:extLst>
          </p:cNvPr>
          <p:cNvSpPr txBox="1"/>
          <p:nvPr/>
        </p:nvSpPr>
        <p:spPr>
          <a:xfrm>
            <a:off x="4629150" y="3831930"/>
            <a:ext cx="411480" cy="276999"/>
          </a:xfrm>
          <a:prstGeom prst="rect">
            <a:avLst/>
          </a:prstGeom>
          <a:noFill/>
        </p:spPr>
        <p:txBody>
          <a:bodyPr wrap="square" lIns="0" rIns="0" rtlCol="0">
            <a:normAutofit lnSpcReduction="10000"/>
          </a:bodyPr>
          <a:lstStyle/>
          <a:p>
            <a:r>
              <a:rPr lang="en-US" sz="1275" b="1" noProof="1">
                <a:solidFill>
                  <a:srgbClr val="C1A67F"/>
                </a:solidFill>
              </a:rPr>
              <a:t>04</a:t>
            </a:r>
          </a:p>
        </p:txBody>
      </p:sp>
      <p:sp>
        <p:nvSpPr>
          <p:cNvPr id="10" name="TextBox 9">
            <a:extLst>
              <a:ext uri="{FF2B5EF4-FFF2-40B4-BE49-F238E27FC236}">
                <a16:creationId xmlns:a16="http://schemas.microsoft.com/office/drawing/2014/main" id="{C48E5154-9CF9-B0B1-BEE6-F76A7C1ADC9D}"/>
              </a:ext>
            </a:extLst>
          </p:cNvPr>
          <p:cNvSpPr txBox="1"/>
          <p:nvPr/>
        </p:nvSpPr>
        <p:spPr>
          <a:xfrm>
            <a:off x="128588" y="6488668"/>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1025546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9D30069-A50B-F706-5975-AA1AD50FAC9B}"/>
              </a:ext>
            </a:extLst>
          </p:cNvPr>
          <p:cNvPicPr>
            <a:picLocks noChangeAspect="1"/>
          </p:cNvPicPr>
          <p:nvPr>
            <p:custDataLst>
              <p:tags r:id="rId1"/>
            </p:custDataLst>
          </p:nvPr>
        </p:nvPicPr>
        <p:blipFill rotWithShape="1">
          <a:blip r:embed="rId8" cstate="screen">
            <a:extLst>
              <a:ext uri="{28A0092B-C50C-407E-A947-70E740481C1C}">
                <a14:useLocalDpi xmlns:a14="http://schemas.microsoft.com/office/drawing/2010/main"/>
              </a:ext>
            </a:extLst>
          </a:blip>
          <a:srcRect l="4761" r="4761"/>
          <a:stretch/>
        </p:blipFill>
        <p:spPr>
          <a:xfrm>
            <a:off x="4629150" y="1028700"/>
            <a:ext cx="4343400" cy="4800600"/>
          </a:xfrm>
          <a:prstGeom prst="roundRect">
            <a:avLst>
              <a:gd name="adj" fmla="val 933"/>
            </a:avLst>
          </a:prstGeom>
        </p:spPr>
      </p:pic>
      <p:sp>
        <p:nvSpPr>
          <p:cNvPr id="6" name="TextBox 5">
            <a:extLst>
              <a:ext uri="{FF2B5EF4-FFF2-40B4-BE49-F238E27FC236}">
                <a16:creationId xmlns:a16="http://schemas.microsoft.com/office/drawing/2014/main" id="{EAE1B25B-554C-F0CD-6BBB-E2D7B034E859}"/>
              </a:ext>
            </a:extLst>
          </p:cNvPr>
          <p:cNvSpPr txBox="1"/>
          <p:nvPr>
            <p:custDataLst>
              <p:tags r:id="rId2"/>
            </p:custDataLst>
          </p:nvPr>
        </p:nvSpPr>
        <p:spPr>
          <a:xfrm>
            <a:off x="314325" y="1044225"/>
            <a:ext cx="2686050" cy="253916"/>
          </a:xfrm>
          <a:prstGeom prst="rect">
            <a:avLst/>
          </a:prstGeom>
          <a:noFill/>
        </p:spPr>
        <p:txBody>
          <a:bodyPr wrap="square" lIns="0">
            <a:spAutoFit/>
          </a:bodyPr>
          <a:lstStyle/>
          <a:p>
            <a:r>
              <a:rPr lang="en-US" sz="1050" dirty="0">
                <a:solidFill>
                  <a:schemeClr val="tx2"/>
                </a:solidFill>
              </a:rPr>
              <a:t>Geografie</a:t>
            </a:r>
          </a:p>
        </p:txBody>
      </p:sp>
      <p:sp>
        <p:nvSpPr>
          <p:cNvPr id="5" name="Rectangle 4">
            <a:extLst>
              <a:ext uri="{FF2B5EF4-FFF2-40B4-BE49-F238E27FC236}">
                <a16:creationId xmlns:a16="http://schemas.microsoft.com/office/drawing/2014/main" id="{779AEE23-D7F0-73A9-8065-2FC46DA38662}"/>
              </a:ext>
            </a:extLst>
          </p:cNvPr>
          <p:cNvSpPr/>
          <p:nvPr>
            <p:custDataLst>
              <p:tags r:id="rId3"/>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a:ln>
                <a:noFill/>
              </a:ln>
              <a:solidFill>
                <a:srgbClr val="FFFFFF"/>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B4D8A5BA-5BCB-69C4-8F04-A61FF8D4A893}"/>
              </a:ext>
            </a:extLst>
          </p:cNvPr>
          <p:cNvSpPr>
            <a:spLocks noGrp="1"/>
          </p:cNvSpPr>
          <p:nvPr>
            <p:ph type="title"/>
            <p:custDataLst>
              <p:tags r:id="rId4"/>
            </p:custDataLst>
          </p:nvPr>
        </p:nvSpPr>
        <p:spPr>
          <a:xfrm>
            <a:off x="314325" y="1329294"/>
            <a:ext cx="4200525" cy="642381"/>
          </a:xfrm>
        </p:spPr>
        <p:txBody>
          <a:bodyPr lIns="0" anchor="t">
            <a:normAutofit/>
          </a:bodyPr>
          <a:lstStyle/>
          <a:p>
            <a:r>
              <a:rPr lang="en-US" dirty="0"/>
              <a:t>Localizarea Geografică</a:t>
            </a:r>
          </a:p>
        </p:txBody>
      </p:sp>
      <p:sp>
        <p:nvSpPr>
          <p:cNvPr id="7" name="Text Placeholder 6">
            <a:extLst>
              <a:ext uri="{FF2B5EF4-FFF2-40B4-BE49-F238E27FC236}">
                <a16:creationId xmlns:a16="http://schemas.microsoft.com/office/drawing/2014/main" id="{BE4946FA-F535-E8E1-828C-502FA8993BEF}"/>
              </a:ext>
            </a:extLst>
          </p:cNvPr>
          <p:cNvSpPr>
            <a:spLocks noGrp="1"/>
          </p:cNvSpPr>
          <p:nvPr>
            <p:ph type="body" idx="4294967295"/>
            <p:custDataLst>
              <p:tags r:id="rId5"/>
            </p:custDataLst>
          </p:nvPr>
        </p:nvSpPr>
        <p:spPr>
          <a:xfrm>
            <a:off x="314325" y="1971675"/>
            <a:ext cx="4200525" cy="314325"/>
          </a:xfrm>
        </p:spPr>
        <p:txBody>
          <a:bodyPr vert="horz" lIns="0" tIns="34290" rIns="68580" bIns="34290" rtlCol="0" anchor="t">
            <a:normAutofit/>
          </a:bodyPr>
          <a:lstStyle/>
          <a:p>
            <a:pPr marL="0" indent="0">
              <a:lnSpc>
                <a:spcPct val="100000"/>
              </a:lnSpc>
              <a:buNone/>
            </a:pPr>
            <a:r>
              <a:rPr lang="en-US" sz="1350" b="1" dirty="0">
                <a:solidFill>
                  <a:srgbClr val="C1A67F"/>
                </a:solidFill>
                <a:latin typeface="+mj-lt"/>
              </a:rPr>
              <a:t>Amplasamentul și Elementele Geografice</a:t>
            </a:r>
          </a:p>
        </p:txBody>
      </p:sp>
      <p:sp>
        <p:nvSpPr>
          <p:cNvPr id="4" name="Content Placeholder 3">
            <a:extLst>
              <a:ext uri="{FF2B5EF4-FFF2-40B4-BE49-F238E27FC236}">
                <a16:creationId xmlns:a16="http://schemas.microsoft.com/office/drawing/2014/main" id="{B2C6843D-87AE-C9C5-2ABD-A651ACF46903}"/>
              </a:ext>
            </a:extLst>
          </p:cNvPr>
          <p:cNvSpPr>
            <a:spLocks noGrp="1"/>
          </p:cNvSpPr>
          <p:nvPr>
            <p:ph idx="4294967295"/>
            <p:custDataLst>
              <p:tags r:id="rId6"/>
            </p:custDataLst>
          </p:nvPr>
        </p:nvSpPr>
        <p:spPr>
          <a:xfrm>
            <a:off x="314325" y="2486026"/>
            <a:ext cx="4200525" cy="3086100"/>
          </a:xfrm>
        </p:spPr>
        <p:txBody>
          <a:bodyPr vert="horz" lIns="0" tIns="34290" rIns="68580" bIns="34290" rtlCol="0" anchor="t">
            <a:normAutofit fontScale="85000" lnSpcReduction="10000"/>
          </a:bodyPr>
          <a:lstStyle/>
          <a:p>
            <a:pPr marL="305991" indent="-213122">
              <a:lnSpc>
                <a:spcPct val="114000"/>
              </a:lnSpc>
              <a:buClr>
                <a:schemeClr val="accent1"/>
              </a:buClr>
            </a:pPr>
            <a:r>
              <a:rPr lang="en-US" dirty="0" err="1"/>
              <a:t>Sarmizegetusa</a:t>
            </a:r>
            <a:r>
              <a:rPr lang="en-US" dirty="0"/>
              <a:t> Regia se află în Munții Orăștiei, județul Hunedoara, în partea de vest a României.
Este poziționată pe o culme muntoasă, la aproximativ 1200 metri altitudine, oferind o vedere panoramică asupra zonei.
Zona este bogată în păduri dense și roca calcaroasă, care au fost esențiale pentru construcția și fortificarea sitului.
Accesul spre sit se face printr-un drum montan ce traversează peisaje naturale protejate, făcând vizita o experiență în natură și istorie.</a:t>
            </a:r>
          </a:p>
        </p:txBody>
      </p:sp>
      <p:sp>
        <p:nvSpPr>
          <p:cNvPr id="8" name="TextBox 7">
            <a:extLst>
              <a:ext uri="{FF2B5EF4-FFF2-40B4-BE49-F238E27FC236}">
                <a16:creationId xmlns:a16="http://schemas.microsoft.com/office/drawing/2014/main" id="{41D86471-1CE0-56F7-AAE9-2FAD85088BFC}"/>
              </a:ext>
            </a:extLst>
          </p:cNvPr>
          <p:cNvSpPr txBox="1"/>
          <p:nvPr/>
        </p:nvSpPr>
        <p:spPr>
          <a:xfrm>
            <a:off x="128587" y="6488668"/>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2659623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6">
            <a:extLst>
              <a:ext uri="{FF2B5EF4-FFF2-40B4-BE49-F238E27FC236}">
                <a16:creationId xmlns:a16="http://schemas.microsoft.com/office/drawing/2014/main" id="{6DF12337-A0E6-732F-6F38-D0285BC56378}"/>
              </a:ext>
            </a:extLst>
          </p:cNvPr>
          <p:cNvPicPr>
            <a:picLocks/>
          </p:cNvPicPr>
          <p:nvPr>
            <p:custDataLst>
              <p:tags r:id="rId1"/>
            </p:custDataLst>
          </p:nvPr>
        </p:nvPicPr>
        <p:blipFill rotWithShape="1">
          <a:blip r:embed="rId13" cstate="screen">
            <a:extLst>
              <a:ext uri="{28A0092B-C50C-407E-A947-70E740481C1C}">
                <a14:useLocalDpi xmlns:a14="http://schemas.microsoft.com/office/drawing/2010/main"/>
              </a:ext>
            </a:extLst>
          </a:blip>
          <a:srcRect t="9951" b="9951"/>
          <a:stretch/>
        </p:blipFill>
        <p:spPr>
          <a:xfrm>
            <a:off x="751522" y="4512996"/>
            <a:ext cx="2825496" cy="1508760"/>
          </a:xfrm>
          <a:prstGeom prst="roundRect">
            <a:avLst>
              <a:gd name="adj" fmla="val 2038"/>
            </a:avLst>
          </a:prstGeom>
        </p:spPr>
      </p:pic>
      <p:pic>
        <p:nvPicPr>
          <p:cNvPr id="10" name="Picture Placeholder 14">
            <a:extLst>
              <a:ext uri="{FF2B5EF4-FFF2-40B4-BE49-F238E27FC236}">
                <a16:creationId xmlns:a16="http://schemas.microsoft.com/office/drawing/2014/main" id="{7B84C145-6786-E326-4F18-FD69A976CCA7}"/>
              </a:ext>
            </a:extLst>
          </p:cNvPr>
          <p:cNvPicPr>
            <a:picLocks/>
          </p:cNvPicPr>
          <p:nvPr>
            <p:custDataLst>
              <p:tags r:id="rId2"/>
            </p:custDataLst>
          </p:nvPr>
        </p:nvPicPr>
        <p:blipFill rotWithShape="1">
          <a:blip r:embed="rId14" cstate="screen">
            <a:extLst>
              <a:ext uri="{28A0092B-C50C-407E-A947-70E740481C1C}">
                <a14:useLocalDpi xmlns:a14="http://schemas.microsoft.com/office/drawing/2010/main"/>
              </a:ext>
            </a:extLst>
          </a:blip>
          <a:srcRect t="9951" b="9951"/>
          <a:stretch/>
        </p:blipFill>
        <p:spPr>
          <a:xfrm>
            <a:off x="751522" y="2867076"/>
            <a:ext cx="2825496" cy="1508760"/>
          </a:xfrm>
          <a:prstGeom prst="roundRect">
            <a:avLst>
              <a:gd name="adj" fmla="val 2038"/>
            </a:avLst>
          </a:prstGeom>
        </p:spPr>
      </p:pic>
      <p:sp>
        <p:nvSpPr>
          <p:cNvPr id="13" name="TextBox 12">
            <a:extLst>
              <a:ext uri="{FF2B5EF4-FFF2-40B4-BE49-F238E27FC236}">
                <a16:creationId xmlns:a16="http://schemas.microsoft.com/office/drawing/2014/main" id="{B81C0D32-96FD-D632-A332-FA1AE3702A01}"/>
              </a:ext>
            </a:extLst>
          </p:cNvPr>
          <p:cNvSpPr txBox="1"/>
          <p:nvPr>
            <p:custDataLst>
              <p:tags r:id="rId3"/>
            </p:custDataLst>
          </p:nvPr>
        </p:nvSpPr>
        <p:spPr>
          <a:xfrm>
            <a:off x="342899" y="582328"/>
            <a:ext cx="2686050" cy="253916"/>
          </a:xfrm>
          <a:prstGeom prst="rect">
            <a:avLst/>
          </a:prstGeom>
          <a:noFill/>
        </p:spPr>
        <p:txBody>
          <a:bodyPr wrap="square" lIns="0">
            <a:spAutoFit/>
          </a:bodyPr>
          <a:lstStyle/>
          <a:p>
            <a:r>
              <a:rPr lang="en-US" sz="1050" noProof="1">
                <a:solidFill>
                  <a:schemeClr val="tx2"/>
                </a:solidFill>
              </a:rPr>
              <a:t>Cultură</a:t>
            </a:r>
          </a:p>
        </p:txBody>
      </p:sp>
      <p:sp>
        <p:nvSpPr>
          <p:cNvPr id="2" name="Title 1">
            <a:extLst>
              <a:ext uri="{FF2B5EF4-FFF2-40B4-BE49-F238E27FC236}">
                <a16:creationId xmlns:a16="http://schemas.microsoft.com/office/drawing/2014/main" id="{E0B4449C-5303-D6AC-1283-771188148CC0}"/>
              </a:ext>
            </a:extLst>
          </p:cNvPr>
          <p:cNvSpPr>
            <a:spLocks noGrp="1"/>
          </p:cNvSpPr>
          <p:nvPr>
            <p:ph type="title"/>
            <p:custDataLst>
              <p:tags r:id="rId4"/>
            </p:custDataLst>
          </p:nvPr>
        </p:nvSpPr>
        <p:spPr>
          <a:xfrm>
            <a:off x="314324" y="219105"/>
            <a:ext cx="6525388" cy="1275895"/>
          </a:xfrm>
        </p:spPr>
        <p:txBody>
          <a:bodyPr lIns="0">
            <a:normAutofit/>
          </a:bodyPr>
          <a:lstStyle/>
          <a:p>
            <a:r>
              <a:rPr lang="en-US" noProof="1"/>
              <a:t>Cultura Dacică la Sarmizegetusa</a:t>
            </a:r>
          </a:p>
        </p:txBody>
      </p:sp>
      <p:sp>
        <p:nvSpPr>
          <p:cNvPr id="12" name="Rectangle 11">
            <a:extLst>
              <a:ext uri="{FF2B5EF4-FFF2-40B4-BE49-F238E27FC236}">
                <a16:creationId xmlns:a16="http://schemas.microsoft.com/office/drawing/2014/main" id="{153E918D-8224-6F7D-AC82-4D8457E40411}"/>
              </a:ext>
            </a:extLst>
          </p:cNvPr>
          <p:cNvSpPr/>
          <p:nvPr>
            <p:custDataLst>
              <p:tags r:id="rId5"/>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1">
              <a:ln>
                <a:noFill/>
              </a:ln>
              <a:solidFill>
                <a:srgbClr val="FFFFFF"/>
              </a:solidFill>
              <a:effectLst/>
              <a:uLnTx/>
              <a:uFillTx/>
              <a:ea typeface="+mn-ea"/>
              <a:cs typeface="+mn-cs"/>
            </a:endParaRPr>
          </a:p>
        </p:txBody>
      </p:sp>
      <p:sp>
        <p:nvSpPr>
          <p:cNvPr id="28" name="Content Placeholder 13">
            <a:extLst>
              <a:ext uri="{FF2B5EF4-FFF2-40B4-BE49-F238E27FC236}">
                <a16:creationId xmlns:a16="http://schemas.microsoft.com/office/drawing/2014/main" id="{7D807726-B2CC-4AB9-7A78-E17ED8469A38}"/>
              </a:ext>
            </a:extLst>
          </p:cNvPr>
          <p:cNvSpPr>
            <a:spLocks noGrp="1"/>
          </p:cNvSpPr>
          <p:nvPr>
            <p:ph idx="1"/>
            <p:custDataLst>
              <p:tags r:id="rId6"/>
            </p:custDataLst>
          </p:nvPr>
        </p:nvSpPr>
        <p:spPr>
          <a:xfrm>
            <a:off x="4303969" y="1494999"/>
            <a:ext cx="2686050" cy="1233726"/>
          </a:xfrm>
        </p:spPr>
        <p:txBody>
          <a:bodyPr lIns="0" anchor="t">
            <a:normAutofit/>
          </a:bodyPr>
          <a:lstStyle/>
          <a:p>
            <a:pPr marL="8333" indent="0">
              <a:lnSpc>
                <a:spcPct val="114000"/>
              </a:lnSpc>
              <a:buNone/>
            </a:pPr>
            <a:r>
              <a:rPr lang="en-US" sz="1050" noProof="1"/>
              <a:t>Sarmizegetusa era un important centru religios, cu sanctuare dedicate zeilor daci, în special Zamolxis, zeul suprem.</a:t>
            </a:r>
          </a:p>
        </p:txBody>
      </p:sp>
      <p:sp>
        <p:nvSpPr>
          <p:cNvPr id="29" name="Content Placeholder 14">
            <a:extLst>
              <a:ext uri="{FF2B5EF4-FFF2-40B4-BE49-F238E27FC236}">
                <a16:creationId xmlns:a16="http://schemas.microsoft.com/office/drawing/2014/main" id="{CB954695-2BEB-2910-2FB0-F745099B5730}"/>
              </a:ext>
            </a:extLst>
          </p:cNvPr>
          <p:cNvSpPr txBox="1">
            <a:spLocks/>
          </p:cNvSpPr>
          <p:nvPr>
            <p:custDataLst>
              <p:tags r:id="rId7"/>
            </p:custDataLst>
          </p:nvPr>
        </p:nvSpPr>
        <p:spPr>
          <a:xfrm>
            <a:off x="4303969" y="3148778"/>
            <a:ext cx="2686050" cy="1233726"/>
          </a:xfrm>
          <a:prstGeom prst="rect">
            <a:avLst/>
          </a:prstGeom>
        </p:spPr>
        <p:txBody>
          <a:bodyPr vert="horz" lIns="0" tIns="34290" rIns="68580" bIns="3429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3" indent="0">
              <a:lnSpc>
                <a:spcPct val="114000"/>
              </a:lnSpc>
              <a:buFont typeface="Arial" panose="020B0604020202020204" pitchFamily="34" charset="0"/>
              <a:buNone/>
            </a:pPr>
            <a:r>
              <a:rPr lang="en-US" sz="1050" noProof="1"/>
              <a:t>Dacii practicau ritualuri sacre legate de natură și ciclurile anului, cu sărbători și ceremonii în aer liber.</a:t>
            </a:r>
          </a:p>
        </p:txBody>
      </p:sp>
      <p:sp>
        <p:nvSpPr>
          <p:cNvPr id="30" name="Content Placeholder 15">
            <a:extLst>
              <a:ext uri="{FF2B5EF4-FFF2-40B4-BE49-F238E27FC236}">
                <a16:creationId xmlns:a16="http://schemas.microsoft.com/office/drawing/2014/main" id="{CAA68E8B-D5EF-09C7-D44C-BAB0F544BE50}"/>
              </a:ext>
            </a:extLst>
          </p:cNvPr>
          <p:cNvSpPr txBox="1">
            <a:spLocks/>
          </p:cNvSpPr>
          <p:nvPr>
            <p:custDataLst>
              <p:tags r:id="rId8"/>
            </p:custDataLst>
          </p:nvPr>
        </p:nvSpPr>
        <p:spPr>
          <a:xfrm>
            <a:off x="4303969" y="4788030"/>
            <a:ext cx="2686050" cy="1233726"/>
          </a:xfrm>
          <a:prstGeom prst="rect">
            <a:avLst/>
          </a:prstGeom>
        </p:spPr>
        <p:txBody>
          <a:bodyPr vert="horz" lIns="0" tIns="34290" rIns="68580" bIns="3429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3" indent="0">
              <a:lnSpc>
                <a:spcPct val="114000"/>
              </a:lnSpc>
              <a:buFont typeface="Arial" panose="020B0604020202020204" pitchFamily="34" charset="0"/>
              <a:buNone/>
            </a:pPr>
            <a:r>
              <a:rPr lang="en-US" sz="1050" noProof="1"/>
              <a:t>Descoperirile includ unelte, podoabe și monede ce reflectă meșteșuguri avansate și comerțul dac.</a:t>
            </a:r>
          </a:p>
        </p:txBody>
      </p:sp>
      <p:sp>
        <p:nvSpPr>
          <p:cNvPr id="31" name="Text Placeholder 16">
            <a:extLst>
              <a:ext uri="{FF2B5EF4-FFF2-40B4-BE49-F238E27FC236}">
                <a16:creationId xmlns:a16="http://schemas.microsoft.com/office/drawing/2014/main" id="{6159F9D5-47CE-BE89-318F-6AC65817A479}"/>
              </a:ext>
            </a:extLst>
          </p:cNvPr>
          <p:cNvSpPr txBox="1">
            <a:spLocks/>
          </p:cNvSpPr>
          <p:nvPr>
            <p:custDataLst>
              <p:tags r:id="rId9"/>
            </p:custDataLst>
          </p:nvPr>
        </p:nvSpPr>
        <p:spPr>
          <a:xfrm>
            <a:off x="4303969" y="1221156"/>
            <a:ext cx="2686050" cy="273844"/>
          </a:xfrm>
          <a:prstGeom prst="rect">
            <a:avLst/>
          </a:prstGeom>
        </p:spPr>
        <p:txBody>
          <a:bodyPr vert="horz" lIns="0" tIns="34290" rIns="68580" bIns="34290" rtlCol="0" anchor="ctr">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n-US" sz="1200" b="1" noProof="1">
                <a:solidFill>
                  <a:srgbClr val="C1A67F"/>
                </a:solidFill>
                <a:latin typeface="+mj-lt"/>
              </a:rPr>
              <a:t>Religia și Spiritualitatea Dacică</a:t>
            </a:r>
          </a:p>
        </p:txBody>
      </p:sp>
      <p:sp>
        <p:nvSpPr>
          <p:cNvPr id="32" name="Text Placeholder 17">
            <a:extLst>
              <a:ext uri="{FF2B5EF4-FFF2-40B4-BE49-F238E27FC236}">
                <a16:creationId xmlns:a16="http://schemas.microsoft.com/office/drawing/2014/main" id="{7025B526-3BE1-ECF0-F30D-E28CD95309D7}"/>
              </a:ext>
            </a:extLst>
          </p:cNvPr>
          <p:cNvSpPr txBox="1">
            <a:spLocks/>
          </p:cNvSpPr>
          <p:nvPr>
            <p:custDataLst>
              <p:tags r:id="rId10"/>
            </p:custDataLst>
          </p:nvPr>
        </p:nvSpPr>
        <p:spPr>
          <a:xfrm>
            <a:off x="4303969" y="2867076"/>
            <a:ext cx="2686050" cy="273844"/>
          </a:xfrm>
          <a:prstGeom prst="rect">
            <a:avLst/>
          </a:prstGeom>
        </p:spPr>
        <p:txBody>
          <a:bodyPr vert="horz" lIns="0" tIns="34290" rIns="68580" bIns="34290" rtlCol="0" anchor="ctr">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n-US" sz="1200" b="1" noProof="1">
                <a:solidFill>
                  <a:srgbClr val="C1A67F"/>
                </a:solidFill>
                <a:latin typeface="+mj-lt"/>
              </a:rPr>
              <a:t>Tradiții și Obiceiuri Dacice</a:t>
            </a:r>
          </a:p>
        </p:txBody>
      </p:sp>
      <p:sp>
        <p:nvSpPr>
          <p:cNvPr id="33" name="Text Placeholder 18">
            <a:extLst>
              <a:ext uri="{FF2B5EF4-FFF2-40B4-BE49-F238E27FC236}">
                <a16:creationId xmlns:a16="http://schemas.microsoft.com/office/drawing/2014/main" id="{C9C43B36-61D1-2237-668A-85A0D836FDEA}"/>
              </a:ext>
            </a:extLst>
          </p:cNvPr>
          <p:cNvSpPr txBox="1">
            <a:spLocks/>
          </p:cNvSpPr>
          <p:nvPr>
            <p:custDataLst>
              <p:tags r:id="rId11"/>
            </p:custDataLst>
          </p:nvPr>
        </p:nvSpPr>
        <p:spPr>
          <a:xfrm>
            <a:off x="4303969" y="4512996"/>
            <a:ext cx="2686050" cy="275034"/>
          </a:xfrm>
          <a:prstGeom prst="rect">
            <a:avLst/>
          </a:prstGeom>
        </p:spPr>
        <p:txBody>
          <a:bodyPr vert="horz" lIns="0" tIns="34290" rIns="68580" bIns="34290" rtlCol="0" anchor="ctr">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Font typeface="Arial" panose="020B0604020202020204" pitchFamily="34" charset="0"/>
              <a:buNone/>
            </a:pPr>
            <a:r>
              <a:rPr lang="en-US" sz="1200" b="1" noProof="1">
                <a:solidFill>
                  <a:srgbClr val="C1A67F"/>
                </a:solidFill>
                <a:latin typeface="+mj-lt"/>
              </a:rPr>
              <a:t>Artefacte Descoperite la Sarmizegetusa</a:t>
            </a:r>
          </a:p>
        </p:txBody>
      </p:sp>
      <p:pic>
        <p:nvPicPr>
          <p:cNvPr id="4" name="Picture 3" descr="A circular stone structure in a grassy area&#10;&#10;AI-generated content may be incorrect.">
            <a:extLst>
              <a:ext uri="{FF2B5EF4-FFF2-40B4-BE49-F238E27FC236}">
                <a16:creationId xmlns:a16="http://schemas.microsoft.com/office/drawing/2014/main" id="{E7B338C8-1225-0966-DB1C-673A1F6276AA}"/>
              </a:ext>
            </a:extLst>
          </p:cNvPr>
          <p:cNvPicPr>
            <a:picLocks noChangeAspect="1"/>
          </p:cNvPicPr>
          <p:nvPr/>
        </p:nvPicPr>
        <p:blipFill>
          <a:blip r:embed="rId15"/>
          <a:stretch>
            <a:fillRect/>
          </a:stretch>
        </p:blipFill>
        <p:spPr>
          <a:xfrm>
            <a:off x="751522" y="1153511"/>
            <a:ext cx="2825496" cy="1508760"/>
          </a:xfrm>
          <a:prstGeom prst="rect">
            <a:avLst/>
          </a:prstGeom>
        </p:spPr>
      </p:pic>
      <p:sp>
        <p:nvSpPr>
          <p:cNvPr id="6" name="TextBox 5">
            <a:extLst>
              <a:ext uri="{FF2B5EF4-FFF2-40B4-BE49-F238E27FC236}">
                <a16:creationId xmlns:a16="http://schemas.microsoft.com/office/drawing/2014/main" id="{39B2A2C1-466F-7CF6-909C-098A8267823E}"/>
              </a:ext>
            </a:extLst>
          </p:cNvPr>
          <p:cNvSpPr txBox="1"/>
          <p:nvPr/>
        </p:nvSpPr>
        <p:spPr>
          <a:xfrm>
            <a:off x="164592" y="6488668"/>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17069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6DC6E8B-3BFF-262A-9B2F-6ECD5A053EB3}"/>
              </a:ext>
            </a:extLst>
          </p:cNvPr>
          <p:cNvSpPr/>
          <p:nvPr/>
        </p:nvSpPr>
        <p:spPr>
          <a:xfrm>
            <a:off x="3171825" y="1028700"/>
            <a:ext cx="5800725" cy="4800600"/>
          </a:xfrm>
          <a:prstGeom prst="roundRect">
            <a:avLst>
              <a:gd name="adj" fmla="val 19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noProof="1"/>
          </a:p>
        </p:txBody>
      </p:sp>
      <p:sp>
        <p:nvSpPr>
          <p:cNvPr id="3" name="TextBox 2">
            <a:extLst>
              <a:ext uri="{FF2B5EF4-FFF2-40B4-BE49-F238E27FC236}">
                <a16:creationId xmlns:a16="http://schemas.microsoft.com/office/drawing/2014/main" id="{9CDA48C6-AA9A-1D09-0830-E327473D9E41}"/>
              </a:ext>
            </a:extLst>
          </p:cNvPr>
          <p:cNvSpPr txBox="1"/>
          <p:nvPr>
            <p:custDataLst>
              <p:tags r:id="rId1"/>
            </p:custDataLst>
          </p:nvPr>
        </p:nvSpPr>
        <p:spPr>
          <a:xfrm>
            <a:off x="314325" y="1044225"/>
            <a:ext cx="2686050" cy="253916"/>
          </a:xfrm>
          <a:prstGeom prst="rect">
            <a:avLst/>
          </a:prstGeom>
          <a:noFill/>
        </p:spPr>
        <p:txBody>
          <a:bodyPr wrap="square" lIns="0">
            <a:spAutoFit/>
          </a:bodyPr>
          <a:lstStyle/>
          <a:p>
            <a:r>
              <a:rPr lang="en-US" sz="1050" noProof="1">
                <a:solidFill>
                  <a:schemeClr val="tx2"/>
                </a:solidFill>
              </a:rPr>
              <a:t>Arheologie</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a:xfrm>
            <a:off x="281915" y="1298141"/>
            <a:ext cx="2686051" cy="2799608"/>
          </a:xfrm>
        </p:spPr>
        <p:txBody>
          <a:bodyPr lIns="0">
            <a:normAutofit/>
          </a:bodyPr>
          <a:lstStyle/>
          <a:p>
            <a:pPr>
              <a:lnSpc>
                <a:spcPct val="90000"/>
              </a:lnSpc>
            </a:pPr>
            <a:r>
              <a:rPr lang="en-US" noProof="1"/>
              <a:t>Importanța Arheologică</a:t>
            </a:r>
          </a:p>
        </p:txBody>
      </p:sp>
      <p:sp>
        <p:nvSpPr>
          <p:cNvPr id="26" name="Content Placeholder 25">
            <a:extLst>
              <a:ext uri="{FF2B5EF4-FFF2-40B4-BE49-F238E27FC236}">
                <a16:creationId xmlns:a16="http://schemas.microsoft.com/office/drawing/2014/main" id="{E788DD44-AE73-33B6-4635-9B8D5137E607}"/>
              </a:ext>
            </a:extLst>
          </p:cNvPr>
          <p:cNvSpPr>
            <a:spLocks noGrp="1"/>
          </p:cNvSpPr>
          <p:nvPr>
            <p:ph idx="1"/>
            <p:custDataLst>
              <p:tags r:id="rId3"/>
            </p:custDataLst>
          </p:nvPr>
        </p:nvSpPr>
        <p:spPr>
          <a:xfrm>
            <a:off x="5000625" y="1171575"/>
            <a:ext cx="3829050" cy="1400176"/>
          </a:xfrm>
        </p:spPr>
        <p:txBody>
          <a:bodyPr vert="horz" lIns="68580" tIns="34290" rIns="68580" bIns="34290" rtlCol="0">
            <a:normAutofit/>
          </a:bodyPr>
          <a:lstStyle/>
          <a:p>
            <a:pPr marL="8335" indent="0">
              <a:lnSpc>
                <a:spcPct val="114000"/>
              </a:lnSpc>
              <a:spcBef>
                <a:spcPts val="750"/>
              </a:spcBef>
              <a:buNone/>
            </a:pPr>
            <a:r>
              <a:rPr lang="en-US" sz="1050" noProof="1"/>
              <a:t>La Sarmizegetusa au fost găsite sanctuare, structuri religioase și fortificații impresionante, alături de artefacte precum unelte, podoabe și inscripții care dezvăluie viața spirituală și socială a dacilor.</a:t>
            </a:r>
          </a:p>
        </p:txBody>
      </p:sp>
      <p:sp>
        <p:nvSpPr>
          <p:cNvPr id="28" name="Content Placeholder 27">
            <a:extLst>
              <a:ext uri="{FF2B5EF4-FFF2-40B4-BE49-F238E27FC236}">
                <a16:creationId xmlns:a16="http://schemas.microsoft.com/office/drawing/2014/main" id="{F595EC02-957F-FE81-2C9F-5A8C787B445F}"/>
              </a:ext>
            </a:extLst>
          </p:cNvPr>
          <p:cNvSpPr>
            <a:spLocks noGrp="1"/>
          </p:cNvSpPr>
          <p:nvPr>
            <p:ph sz="half" idx="4294967295"/>
            <p:custDataLst>
              <p:tags r:id="rId4"/>
            </p:custDataLst>
          </p:nvPr>
        </p:nvSpPr>
        <p:spPr>
          <a:xfrm>
            <a:off x="5000625" y="2718197"/>
            <a:ext cx="3829050" cy="1400176"/>
          </a:xfrm>
        </p:spPr>
        <p:txBody>
          <a:bodyPr vert="horz" lIns="68580" tIns="34290" rIns="68580" bIns="34290" rtlCol="0">
            <a:normAutofit/>
          </a:bodyPr>
          <a:lstStyle/>
          <a:p>
            <a:pPr marL="8335" indent="0">
              <a:lnSpc>
                <a:spcPct val="114000"/>
              </a:lnSpc>
              <a:spcBef>
                <a:spcPts val="750"/>
              </a:spcBef>
              <a:buNone/>
            </a:pPr>
            <a:r>
              <a:rPr lang="en-US" sz="1050" noProof="1"/>
              <a:t>Situl oferă dovezi esențiale despre civilizația dacică, fiind capitala Regatului Dac înainte de cucerirea romană, și contribuie la înțelegerea relațiilor dintre daci și romani.</a:t>
            </a:r>
          </a:p>
        </p:txBody>
      </p:sp>
      <p:sp>
        <p:nvSpPr>
          <p:cNvPr id="30" name="Content Placeholder 29">
            <a:extLst>
              <a:ext uri="{FF2B5EF4-FFF2-40B4-BE49-F238E27FC236}">
                <a16:creationId xmlns:a16="http://schemas.microsoft.com/office/drawing/2014/main" id="{262DC19F-B03F-FD9C-64D4-837E89CE392B}"/>
              </a:ext>
            </a:extLst>
          </p:cNvPr>
          <p:cNvSpPr>
            <a:spLocks noGrp="1"/>
          </p:cNvSpPr>
          <p:nvPr>
            <p:ph sz="half" idx="4294967295"/>
            <p:custDataLst>
              <p:tags r:id="rId5"/>
            </p:custDataLst>
          </p:nvPr>
        </p:nvSpPr>
        <p:spPr>
          <a:xfrm>
            <a:off x="5000625" y="4264819"/>
            <a:ext cx="3829050" cy="1400176"/>
          </a:xfrm>
        </p:spPr>
        <p:txBody>
          <a:bodyPr vert="horz" lIns="68580" tIns="34290" rIns="68580" bIns="34290" rtlCol="0">
            <a:normAutofit/>
          </a:bodyPr>
          <a:lstStyle/>
          <a:p>
            <a:pPr marL="8335" indent="0">
              <a:lnSpc>
                <a:spcPct val="114000"/>
              </a:lnSpc>
              <a:spcBef>
                <a:spcPts val="750"/>
              </a:spcBef>
              <a:buNone/>
            </a:pPr>
            <a:r>
              <a:rPr lang="en-US" sz="1050" noProof="1"/>
              <a:t>Sarmizegetusa este protejată ca monument UNESCO, iar cercetările arheologice continue permit descoperirea de noi informații despre tehnicile de construcție și modul de viață al dacilor.</a:t>
            </a:r>
          </a:p>
        </p:txBody>
      </p:sp>
      <p:sp>
        <p:nvSpPr>
          <p:cNvPr id="13" name="Text Placeholder 12">
            <a:extLst>
              <a:ext uri="{FF2B5EF4-FFF2-40B4-BE49-F238E27FC236}">
                <a16:creationId xmlns:a16="http://schemas.microsoft.com/office/drawing/2014/main" id="{6DCE048E-468B-46C2-9D3B-C1E8319AA2F4}"/>
              </a:ext>
            </a:extLst>
          </p:cNvPr>
          <p:cNvSpPr>
            <a:spLocks noGrp="1"/>
          </p:cNvSpPr>
          <p:nvPr>
            <p:ph type="body" idx="4294967295"/>
            <p:custDataLst>
              <p:tags r:id="rId6"/>
            </p:custDataLst>
          </p:nvPr>
        </p:nvSpPr>
        <p:spPr>
          <a:xfrm>
            <a:off x="3579542" y="1171575"/>
            <a:ext cx="1330389" cy="1400176"/>
          </a:xfrm>
        </p:spPr>
        <p:txBody>
          <a:bodyPr vert="horz" lIns="68580" tIns="34290" rIns="68580" bIns="34290" rtlCol="0" anchor="t">
            <a:normAutofit/>
          </a:bodyPr>
          <a:lstStyle/>
          <a:p>
            <a:pPr marL="0" indent="0">
              <a:lnSpc>
                <a:spcPct val="100000"/>
              </a:lnSpc>
              <a:spcBef>
                <a:spcPts val="750"/>
              </a:spcBef>
              <a:buNone/>
            </a:pPr>
            <a:r>
              <a:rPr lang="en-US" b="1" noProof="1">
                <a:latin typeface="+mj-lt"/>
              </a:rPr>
              <a:t>Descoperiri Cheie</a:t>
            </a:r>
          </a:p>
        </p:txBody>
      </p:sp>
      <p:sp>
        <p:nvSpPr>
          <p:cNvPr id="14" name="Text Placeholder 13">
            <a:extLst>
              <a:ext uri="{FF2B5EF4-FFF2-40B4-BE49-F238E27FC236}">
                <a16:creationId xmlns:a16="http://schemas.microsoft.com/office/drawing/2014/main" id="{6D62A190-0D55-FEDE-2AE9-DCF41814D4DA}"/>
              </a:ext>
            </a:extLst>
          </p:cNvPr>
          <p:cNvSpPr>
            <a:spLocks noGrp="1"/>
          </p:cNvSpPr>
          <p:nvPr>
            <p:ph type="body" idx="4294967295"/>
            <p:custDataLst>
              <p:tags r:id="rId7"/>
            </p:custDataLst>
          </p:nvPr>
        </p:nvSpPr>
        <p:spPr>
          <a:xfrm>
            <a:off x="3579542" y="2718197"/>
            <a:ext cx="1330389" cy="1400176"/>
          </a:xfrm>
        </p:spPr>
        <p:txBody>
          <a:bodyPr vert="horz" lIns="68580" tIns="34290" rIns="68580" bIns="34290" rtlCol="0" anchor="t">
            <a:normAutofit/>
          </a:bodyPr>
          <a:lstStyle/>
          <a:p>
            <a:pPr marL="0" indent="0">
              <a:lnSpc>
                <a:spcPct val="100000"/>
              </a:lnSpc>
              <a:spcBef>
                <a:spcPts val="750"/>
              </a:spcBef>
              <a:buNone/>
            </a:pPr>
            <a:r>
              <a:rPr lang="en-US" b="1" noProof="1">
                <a:latin typeface="+mj-lt"/>
              </a:rPr>
              <a:t>Importanță Istorică</a:t>
            </a:r>
          </a:p>
        </p:txBody>
      </p:sp>
      <p:sp>
        <p:nvSpPr>
          <p:cNvPr id="15" name="Text Placeholder 14">
            <a:extLst>
              <a:ext uri="{FF2B5EF4-FFF2-40B4-BE49-F238E27FC236}">
                <a16:creationId xmlns:a16="http://schemas.microsoft.com/office/drawing/2014/main" id="{04738F25-3596-3DFF-6CD8-E0CC3E33F87A}"/>
              </a:ext>
            </a:extLst>
          </p:cNvPr>
          <p:cNvSpPr>
            <a:spLocks noGrp="1"/>
          </p:cNvSpPr>
          <p:nvPr>
            <p:ph type="body" idx="4294967295"/>
            <p:custDataLst>
              <p:tags r:id="rId8"/>
            </p:custDataLst>
          </p:nvPr>
        </p:nvSpPr>
        <p:spPr>
          <a:xfrm>
            <a:off x="3579542" y="4264819"/>
            <a:ext cx="1330389" cy="1400176"/>
          </a:xfrm>
        </p:spPr>
        <p:txBody>
          <a:bodyPr vert="horz" lIns="68580" tIns="34290" rIns="68580" bIns="34290" rtlCol="0" anchor="t">
            <a:normAutofit/>
          </a:bodyPr>
          <a:lstStyle/>
          <a:p>
            <a:pPr marL="0" indent="0">
              <a:lnSpc>
                <a:spcPct val="100000"/>
              </a:lnSpc>
              <a:spcBef>
                <a:spcPts val="750"/>
              </a:spcBef>
              <a:buNone/>
            </a:pPr>
            <a:r>
              <a:rPr lang="en-US" b="1" noProof="1">
                <a:latin typeface="+mj-lt"/>
              </a:rPr>
              <a:t>Conservare și Studiu</a:t>
            </a:r>
          </a:p>
        </p:txBody>
      </p:sp>
      <p:sp>
        <p:nvSpPr>
          <p:cNvPr id="2" name="Rectangle 1">
            <a:extLst>
              <a:ext uri="{FF2B5EF4-FFF2-40B4-BE49-F238E27FC236}">
                <a16:creationId xmlns:a16="http://schemas.microsoft.com/office/drawing/2014/main" id="{7664DFC7-C861-C967-C0CE-7990949D9E4F}"/>
              </a:ext>
            </a:extLst>
          </p:cNvPr>
          <p:cNvSpPr/>
          <p:nvPr>
            <p:custDataLst>
              <p:tags r:id="rId9"/>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sp>
        <p:nvSpPr>
          <p:cNvPr id="8" name="TextBox 7">
            <a:extLst>
              <a:ext uri="{FF2B5EF4-FFF2-40B4-BE49-F238E27FC236}">
                <a16:creationId xmlns:a16="http://schemas.microsoft.com/office/drawing/2014/main" id="{90A50666-EF2A-25FF-33FB-7652A907C850}"/>
              </a:ext>
            </a:extLst>
          </p:cNvPr>
          <p:cNvSpPr txBox="1"/>
          <p:nvPr/>
        </p:nvSpPr>
        <p:spPr>
          <a:xfrm>
            <a:off x="3162980" y="1171574"/>
            <a:ext cx="411480" cy="276999"/>
          </a:xfrm>
          <a:prstGeom prst="rect">
            <a:avLst/>
          </a:prstGeom>
          <a:noFill/>
        </p:spPr>
        <p:txBody>
          <a:bodyPr wrap="square" rtlCol="0">
            <a:normAutofit/>
          </a:bodyPr>
          <a:lstStyle/>
          <a:p>
            <a:pPr algn="r"/>
            <a:r>
              <a:rPr lang="en-US" sz="1200" b="1" noProof="1">
                <a:solidFill>
                  <a:srgbClr val="C1A67F"/>
                </a:solidFill>
              </a:rPr>
              <a:t>01</a:t>
            </a:r>
          </a:p>
        </p:txBody>
      </p:sp>
      <p:sp>
        <p:nvSpPr>
          <p:cNvPr id="10" name="TextBox 9">
            <a:extLst>
              <a:ext uri="{FF2B5EF4-FFF2-40B4-BE49-F238E27FC236}">
                <a16:creationId xmlns:a16="http://schemas.microsoft.com/office/drawing/2014/main" id="{A9EFBC15-F158-6986-2CDF-05CDE56DD4FB}"/>
              </a:ext>
            </a:extLst>
          </p:cNvPr>
          <p:cNvSpPr txBox="1"/>
          <p:nvPr/>
        </p:nvSpPr>
        <p:spPr>
          <a:xfrm>
            <a:off x="3162980" y="2718196"/>
            <a:ext cx="411480" cy="276999"/>
          </a:xfrm>
          <a:prstGeom prst="rect">
            <a:avLst/>
          </a:prstGeom>
          <a:noFill/>
        </p:spPr>
        <p:txBody>
          <a:bodyPr wrap="square" rtlCol="0">
            <a:spAutoFit/>
          </a:bodyPr>
          <a:lstStyle/>
          <a:p>
            <a:pPr algn="r"/>
            <a:r>
              <a:rPr lang="en-US" sz="1200" b="1" noProof="1">
                <a:solidFill>
                  <a:srgbClr val="C1A67F"/>
                </a:solidFill>
              </a:rPr>
              <a:t>02</a:t>
            </a:r>
          </a:p>
        </p:txBody>
      </p:sp>
      <p:sp>
        <p:nvSpPr>
          <p:cNvPr id="11" name="TextBox 10">
            <a:extLst>
              <a:ext uri="{FF2B5EF4-FFF2-40B4-BE49-F238E27FC236}">
                <a16:creationId xmlns:a16="http://schemas.microsoft.com/office/drawing/2014/main" id="{28BE883E-9DCA-2FEA-ED38-A301BADB1863}"/>
              </a:ext>
            </a:extLst>
          </p:cNvPr>
          <p:cNvSpPr txBox="1"/>
          <p:nvPr/>
        </p:nvSpPr>
        <p:spPr>
          <a:xfrm>
            <a:off x="3162980" y="4264819"/>
            <a:ext cx="411480" cy="276999"/>
          </a:xfrm>
          <a:prstGeom prst="rect">
            <a:avLst/>
          </a:prstGeom>
          <a:noFill/>
        </p:spPr>
        <p:txBody>
          <a:bodyPr wrap="square" rtlCol="0">
            <a:spAutoFit/>
          </a:bodyPr>
          <a:lstStyle/>
          <a:p>
            <a:pPr algn="r"/>
            <a:r>
              <a:rPr lang="en-US" sz="1200" b="1" noProof="1">
                <a:solidFill>
                  <a:srgbClr val="C1A67F"/>
                </a:solidFill>
              </a:rPr>
              <a:t>03</a:t>
            </a:r>
          </a:p>
        </p:txBody>
      </p:sp>
      <p:pic>
        <p:nvPicPr>
          <p:cNvPr id="7" name="Picture 6" descr="A grassy field with a circular structure&#10;&#10;AI-generated content may be incorrect.">
            <a:extLst>
              <a:ext uri="{FF2B5EF4-FFF2-40B4-BE49-F238E27FC236}">
                <a16:creationId xmlns:a16="http://schemas.microsoft.com/office/drawing/2014/main" id="{7EDB8849-D6E1-2A48-4D8A-EEBB279A664B}"/>
              </a:ext>
            </a:extLst>
          </p:cNvPr>
          <p:cNvPicPr>
            <a:picLocks noChangeAspect="1"/>
          </p:cNvPicPr>
          <p:nvPr/>
        </p:nvPicPr>
        <p:blipFill>
          <a:blip r:embed="rId11"/>
          <a:stretch>
            <a:fillRect/>
          </a:stretch>
        </p:blipFill>
        <p:spPr>
          <a:xfrm>
            <a:off x="276833" y="2319060"/>
            <a:ext cx="2289360" cy="3434040"/>
          </a:xfrm>
          <a:prstGeom prst="rect">
            <a:avLst/>
          </a:prstGeom>
        </p:spPr>
      </p:pic>
      <p:sp>
        <p:nvSpPr>
          <p:cNvPr id="21" name="TextBox 20">
            <a:extLst>
              <a:ext uri="{FF2B5EF4-FFF2-40B4-BE49-F238E27FC236}">
                <a16:creationId xmlns:a16="http://schemas.microsoft.com/office/drawing/2014/main" id="{82CCFD2A-523E-6DA1-A73F-54C947B536CB}"/>
              </a:ext>
            </a:extLst>
          </p:cNvPr>
          <p:cNvSpPr txBox="1"/>
          <p:nvPr/>
        </p:nvSpPr>
        <p:spPr>
          <a:xfrm>
            <a:off x="146304" y="6472309"/>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1113072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15184117-9641-8063-B76D-CF4725FD6519}"/>
              </a:ext>
            </a:extLst>
          </p:cNvPr>
          <p:cNvSpPr/>
          <p:nvPr/>
        </p:nvSpPr>
        <p:spPr>
          <a:xfrm>
            <a:off x="171451" y="1971675"/>
            <a:ext cx="2094912" cy="3556967"/>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1">
              <a:ln>
                <a:noFill/>
              </a:ln>
              <a:solidFill>
                <a:srgbClr val="FFFFFF"/>
              </a:solidFill>
              <a:effectLst/>
              <a:uLnTx/>
              <a:uFillTx/>
              <a:ea typeface="+mn-ea"/>
              <a:cs typeface="+mn-cs"/>
            </a:endParaRP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1"/>
            </p:custDataLst>
          </p:nvPr>
        </p:nvSpPr>
        <p:spPr/>
        <p:txBody>
          <a:bodyPr lIns="0">
            <a:normAutofit/>
          </a:bodyPr>
          <a:lstStyle/>
          <a:p>
            <a:r>
              <a:rPr lang="en-US" noProof="1"/>
              <a:t>Structura și Arhitectura Sarmizegetusei</a:t>
            </a:r>
          </a:p>
        </p:txBody>
      </p:sp>
      <p:sp>
        <p:nvSpPr>
          <p:cNvPr id="8" name="Rectangle 7">
            <a:extLst>
              <a:ext uri="{FF2B5EF4-FFF2-40B4-BE49-F238E27FC236}">
                <a16:creationId xmlns:a16="http://schemas.microsoft.com/office/drawing/2014/main" id="{17342668-F254-BEDC-FD81-E074B31F722C}"/>
              </a:ext>
            </a:extLst>
          </p:cNvPr>
          <p:cNvSpPr/>
          <p:nvPr>
            <p:custDataLst>
              <p:tags r:id="rId2"/>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sp>
        <p:nvSpPr>
          <p:cNvPr id="17" name="TextBox 16">
            <a:extLst>
              <a:ext uri="{FF2B5EF4-FFF2-40B4-BE49-F238E27FC236}">
                <a16:creationId xmlns:a16="http://schemas.microsoft.com/office/drawing/2014/main" id="{07C1CD28-822E-FE02-B444-387C61A143DB}"/>
              </a:ext>
            </a:extLst>
          </p:cNvPr>
          <p:cNvSpPr txBox="1"/>
          <p:nvPr>
            <p:custDataLst>
              <p:tags r:id="rId3"/>
            </p:custDataLst>
          </p:nvPr>
        </p:nvSpPr>
        <p:spPr>
          <a:xfrm>
            <a:off x="314325" y="1044225"/>
            <a:ext cx="2686050" cy="253916"/>
          </a:xfrm>
          <a:prstGeom prst="rect">
            <a:avLst/>
          </a:prstGeom>
          <a:noFill/>
        </p:spPr>
        <p:txBody>
          <a:bodyPr wrap="square" lIns="0">
            <a:spAutoFit/>
          </a:bodyPr>
          <a:lstStyle/>
          <a:p>
            <a:r>
              <a:rPr lang="en-US" sz="1050" noProof="1">
                <a:solidFill>
                  <a:schemeClr val="tx2"/>
                </a:solidFill>
              </a:rPr>
              <a:t>Arhitectură</a:t>
            </a:r>
          </a:p>
        </p:txBody>
      </p:sp>
      <p:sp>
        <p:nvSpPr>
          <p:cNvPr id="20" name="Rounded Rectangle 19">
            <a:extLst>
              <a:ext uri="{FF2B5EF4-FFF2-40B4-BE49-F238E27FC236}">
                <a16:creationId xmlns:a16="http://schemas.microsoft.com/office/drawing/2014/main" id="{AA1CCAC8-55BD-2E64-327C-CD65C381DDD9}"/>
              </a:ext>
            </a:extLst>
          </p:cNvPr>
          <p:cNvSpPr/>
          <p:nvPr/>
        </p:nvSpPr>
        <p:spPr>
          <a:xfrm>
            <a:off x="2406847" y="1971675"/>
            <a:ext cx="2094912" cy="3556967"/>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1">
              <a:ln>
                <a:noFill/>
              </a:ln>
              <a:solidFill>
                <a:srgbClr val="FFFFFF"/>
              </a:solidFill>
              <a:effectLst/>
              <a:uLnTx/>
              <a:uFillTx/>
              <a:ea typeface="+mn-ea"/>
              <a:cs typeface="+mn-cs"/>
            </a:endParaRPr>
          </a:p>
        </p:txBody>
      </p:sp>
      <p:sp>
        <p:nvSpPr>
          <p:cNvPr id="21" name="Rounded Rectangle 20">
            <a:extLst>
              <a:ext uri="{FF2B5EF4-FFF2-40B4-BE49-F238E27FC236}">
                <a16:creationId xmlns:a16="http://schemas.microsoft.com/office/drawing/2014/main" id="{3B15373E-3D73-DB00-965C-4865D82BD170}"/>
              </a:ext>
            </a:extLst>
          </p:cNvPr>
          <p:cNvSpPr/>
          <p:nvPr/>
        </p:nvSpPr>
        <p:spPr>
          <a:xfrm>
            <a:off x="4642244" y="1971675"/>
            <a:ext cx="2094912" cy="3556967"/>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1">
              <a:ln>
                <a:noFill/>
              </a:ln>
              <a:solidFill>
                <a:srgbClr val="FFFFFF"/>
              </a:solidFill>
              <a:effectLst/>
              <a:uLnTx/>
              <a:uFillTx/>
              <a:ea typeface="+mn-ea"/>
              <a:cs typeface="+mn-cs"/>
            </a:endParaRPr>
          </a:p>
        </p:txBody>
      </p:sp>
      <p:sp>
        <p:nvSpPr>
          <p:cNvPr id="27" name="Rounded Rectangle 26">
            <a:extLst>
              <a:ext uri="{FF2B5EF4-FFF2-40B4-BE49-F238E27FC236}">
                <a16:creationId xmlns:a16="http://schemas.microsoft.com/office/drawing/2014/main" id="{D5FE7202-56B4-FA0D-585E-37B95245875D}"/>
              </a:ext>
            </a:extLst>
          </p:cNvPr>
          <p:cNvSpPr/>
          <p:nvPr/>
        </p:nvSpPr>
        <p:spPr>
          <a:xfrm>
            <a:off x="6877639" y="1971675"/>
            <a:ext cx="2094912" cy="3556967"/>
          </a:xfrm>
          <a:prstGeom prst="roundRect">
            <a:avLst>
              <a:gd name="adj" fmla="val 319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1">
              <a:ln>
                <a:noFill/>
              </a:ln>
              <a:solidFill>
                <a:srgbClr val="FFFFFF"/>
              </a:solidFill>
              <a:effectLst/>
              <a:uLnTx/>
              <a:uFillTx/>
              <a:ea typeface="+mn-ea"/>
              <a:cs typeface="+mn-cs"/>
            </a:endParaRPr>
          </a:p>
        </p:txBody>
      </p:sp>
      <p:sp>
        <p:nvSpPr>
          <p:cNvPr id="42" name="Content Placeholder 9">
            <a:extLst>
              <a:ext uri="{FF2B5EF4-FFF2-40B4-BE49-F238E27FC236}">
                <a16:creationId xmlns:a16="http://schemas.microsoft.com/office/drawing/2014/main" id="{856A0C17-048F-C3FF-A94C-FD838784FA56}"/>
              </a:ext>
            </a:extLst>
          </p:cNvPr>
          <p:cNvSpPr txBox="1">
            <a:spLocks/>
          </p:cNvSpPr>
          <p:nvPr>
            <p:custDataLst>
              <p:tags r:id="rId4"/>
            </p:custDataLst>
          </p:nvPr>
        </p:nvSpPr>
        <p:spPr>
          <a:xfrm>
            <a:off x="314326" y="2914650"/>
            <a:ext cx="1832528" cy="1415743"/>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20000"/>
              </a:lnSpc>
              <a:spcBef>
                <a:spcPts val="900"/>
              </a:spcBef>
              <a:spcAft>
                <a:spcPts val="0"/>
              </a:spcAft>
              <a:buClrTx/>
              <a:buSzTx/>
              <a:buFont typeface="Arial" panose="020B0604020202020204" pitchFamily="34" charset="0"/>
              <a:buNone/>
              <a:tabLst/>
              <a:defRPr/>
            </a:pPr>
            <a:r>
              <a:rPr kumimoji="0" lang="en-US" sz="1050" b="0" i="0" u="none" strike="noStrike" kern="1200" cap="none" spc="0" normalizeH="0" baseline="0" noProof="1">
                <a:ln>
                  <a:noFill/>
                </a:ln>
                <a:effectLst/>
                <a:uLnTx/>
                <a:uFillTx/>
                <a:latin typeface="Aptos" panose="02110004020202020204"/>
                <a:ea typeface="+mn-ea"/>
                <a:cs typeface="Arial" panose="020B0604020202020204" pitchFamily="34" charset="0"/>
              </a:rPr>
              <a:t>Sarmizegetusa are un sistem complex de ziduri de piatră construit pentru protecție, folosind tehnici avansate de meșteșugărie și aliniere a pietrelor fără mortar.</a:t>
            </a:r>
          </a:p>
        </p:txBody>
      </p:sp>
      <p:sp>
        <p:nvSpPr>
          <p:cNvPr id="43" name="Content Placeholder 10">
            <a:extLst>
              <a:ext uri="{FF2B5EF4-FFF2-40B4-BE49-F238E27FC236}">
                <a16:creationId xmlns:a16="http://schemas.microsoft.com/office/drawing/2014/main" id="{E7475A38-63F3-AC79-9AF5-D06F9F438547}"/>
              </a:ext>
            </a:extLst>
          </p:cNvPr>
          <p:cNvSpPr txBox="1">
            <a:spLocks/>
          </p:cNvSpPr>
          <p:nvPr>
            <p:custDataLst>
              <p:tags r:id="rId5"/>
            </p:custDataLst>
          </p:nvPr>
        </p:nvSpPr>
        <p:spPr>
          <a:xfrm>
            <a:off x="2538039" y="2914650"/>
            <a:ext cx="1832528" cy="1415743"/>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20000"/>
              </a:lnSpc>
              <a:spcBef>
                <a:spcPts val="900"/>
              </a:spcBef>
              <a:spcAft>
                <a:spcPts val="0"/>
              </a:spcAft>
              <a:buClrTx/>
              <a:buSzTx/>
              <a:buFont typeface="Arial" panose="020B0604020202020204" pitchFamily="34" charset="0"/>
              <a:buNone/>
              <a:tabLst/>
              <a:defRPr/>
            </a:pPr>
            <a:r>
              <a:rPr kumimoji="0" lang="en-US" sz="1050" b="0" i="0" u="none" strike="noStrike" kern="1200" cap="none" spc="0" normalizeH="0" baseline="0" noProof="1">
                <a:ln>
                  <a:noFill/>
                </a:ln>
                <a:effectLst/>
                <a:uLnTx/>
                <a:uFillTx/>
                <a:latin typeface="Aptos" panose="02110004020202020204"/>
                <a:ea typeface="+mn-ea"/>
                <a:cs typeface="Arial" panose="020B0604020202020204" pitchFamily="34" charset="0"/>
              </a:rPr>
              <a:t>Sanctuarele dacice din Sarmizegetusa sunt construite în formă circulară, cu pietre masive dispuse concentric, având o semnificație religioasă profundă și rol de locuri de cult.</a:t>
            </a:r>
          </a:p>
        </p:txBody>
      </p:sp>
      <p:sp>
        <p:nvSpPr>
          <p:cNvPr id="44" name="Text Placeholder 12">
            <a:extLst>
              <a:ext uri="{FF2B5EF4-FFF2-40B4-BE49-F238E27FC236}">
                <a16:creationId xmlns:a16="http://schemas.microsoft.com/office/drawing/2014/main" id="{26281365-D23D-DD40-D562-34F2A13CB561}"/>
              </a:ext>
            </a:extLst>
          </p:cNvPr>
          <p:cNvSpPr txBox="1">
            <a:spLocks/>
          </p:cNvSpPr>
          <p:nvPr>
            <p:custDataLst>
              <p:tags r:id="rId6"/>
            </p:custDataLst>
          </p:nvPr>
        </p:nvSpPr>
        <p:spPr>
          <a:xfrm>
            <a:off x="314326" y="2428513"/>
            <a:ext cx="1832528" cy="480060"/>
          </a:xfrm>
          <a:prstGeom prst="rect">
            <a:avLst/>
          </a:prstGeom>
        </p:spPr>
        <p:txBody>
          <a:bodyPr vert="horz" lIns="0" tIns="34290" rIns="68580" bIns="3429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sz="1200" noProof="1"/>
              <a:t>Fortificațiile de piatră</a:t>
            </a:r>
          </a:p>
        </p:txBody>
      </p:sp>
      <p:sp>
        <p:nvSpPr>
          <p:cNvPr id="45" name="Text Placeholder 13">
            <a:extLst>
              <a:ext uri="{FF2B5EF4-FFF2-40B4-BE49-F238E27FC236}">
                <a16:creationId xmlns:a16="http://schemas.microsoft.com/office/drawing/2014/main" id="{28BF9CC3-DBE7-4E54-2A7E-8175B9A19F99}"/>
              </a:ext>
            </a:extLst>
          </p:cNvPr>
          <p:cNvSpPr txBox="1">
            <a:spLocks/>
          </p:cNvSpPr>
          <p:nvPr>
            <p:custDataLst>
              <p:tags r:id="rId7"/>
            </p:custDataLst>
          </p:nvPr>
        </p:nvSpPr>
        <p:spPr>
          <a:xfrm>
            <a:off x="2538039" y="2428513"/>
            <a:ext cx="1832528" cy="480060"/>
          </a:xfrm>
          <a:prstGeom prst="rect">
            <a:avLst/>
          </a:prstGeom>
        </p:spPr>
        <p:txBody>
          <a:bodyPr vert="horz" lIns="0" tIns="34290" rIns="68580" bIns="3429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sz="1200" noProof="1"/>
              <a:t>Sanctuarele circulare</a:t>
            </a:r>
          </a:p>
        </p:txBody>
      </p:sp>
      <p:sp>
        <p:nvSpPr>
          <p:cNvPr id="46" name="Content Placeholder 11">
            <a:extLst>
              <a:ext uri="{FF2B5EF4-FFF2-40B4-BE49-F238E27FC236}">
                <a16:creationId xmlns:a16="http://schemas.microsoft.com/office/drawing/2014/main" id="{0AB3DBE8-C3CF-68B1-7C89-060D7503B342}"/>
              </a:ext>
            </a:extLst>
          </p:cNvPr>
          <p:cNvSpPr txBox="1">
            <a:spLocks/>
          </p:cNvSpPr>
          <p:nvPr>
            <p:custDataLst>
              <p:tags r:id="rId8"/>
            </p:custDataLst>
          </p:nvPr>
        </p:nvSpPr>
        <p:spPr>
          <a:xfrm>
            <a:off x="4773436" y="2914650"/>
            <a:ext cx="1832528" cy="1415743"/>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20000"/>
              </a:lnSpc>
              <a:spcBef>
                <a:spcPts val="900"/>
              </a:spcBef>
              <a:spcAft>
                <a:spcPts val="0"/>
              </a:spcAft>
              <a:buClrTx/>
              <a:buSzTx/>
              <a:buFont typeface="Arial" panose="020B0604020202020204" pitchFamily="34" charset="0"/>
              <a:buNone/>
              <a:tabLst/>
              <a:defRPr/>
            </a:pPr>
            <a:r>
              <a:rPr kumimoji="0" lang="en-US" sz="1050" b="0" i="0" u="none" strike="noStrike" kern="1200" cap="none" spc="0" normalizeH="0" baseline="0" noProof="1">
                <a:ln>
                  <a:noFill/>
                </a:ln>
                <a:effectLst/>
                <a:uLnTx/>
                <a:uFillTx/>
                <a:latin typeface="Aptos" panose="02110004020202020204"/>
                <a:ea typeface="+mn-ea"/>
                <a:cs typeface="Arial" panose="020B0604020202020204" pitchFamily="34" charset="0"/>
              </a:rPr>
              <a:t>În interiorul cetății există zone dedicate locuințelor și spațiilor publice, inclusiv clădiri pentru lideri și locuri de întâlnire comunitară, reflectând organizarea socială dacică.</a:t>
            </a:r>
          </a:p>
        </p:txBody>
      </p:sp>
      <p:sp>
        <p:nvSpPr>
          <p:cNvPr id="47" name="Content Placeholder 1">
            <a:extLst>
              <a:ext uri="{FF2B5EF4-FFF2-40B4-BE49-F238E27FC236}">
                <a16:creationId xmlns:a16="http://schemas.microsoft.com/office/drawing/2014/main" id="{EE8CD023-2249-2B70-DF77-A0188A286FE4}"/>
              </a:ext>
            </a:extLst>
          </p:cNvPr>
          <p:cNvSpPr txBox="1">
            <a:spLocks/>
          </p:cNvSpPr>
          <p:nvPr>
            <p:custDataLst>
              <p:tags r:id="rId9"/>
            </p:custDataLst>
          </p:nvPr>
        </p:nvSpPr>
        <p:spPr>
          <a:xfrm>
            <a:off x="7008831" y="2914650"/>
            <a:ext cx="1832528" cy="1415743"/>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20000"/>
              </a:lnSpc>
              <a:spcBef>
                <a:spcPts val="900"/>
              </a:spcBef>
              <a:spcAft>
                <a:spcPts val="0"/>
              </a:spcAft>
              <a:buClrTx/>
              <a:buSzTx/>
              <a:buFont typeface="Arial" panose="020B0604020202020204" pitchFamily="34" charset="0"/>
              <a:buNone/>
              <a:tabLst/>
              <a:defRPr/>
            </a:pPr>
            <a:r>
              <a:rPr kumimoji="0" lang="en-US" sz="1050" b="0" i="0" u="none" strike="noStrike" kern="1200" cap="none" spc="0" normalizeH="0" baseline="0" noProof="1">
                <a:ln>
                  <a:noFill/>
                </a:ln>
                <a:effectLst/>
                <a:uLnTx/>
                <a:uFillTx/>
                <a:latin typeface="Aptos" panose="02110004020202020204"/>
                <a:ea typeface="+mn-ea"/>
                <a:cs typeface="Arial" panose="020B0604020202020204" pitchFamily="34" charset="0"/>
              </a:rPr>
              <a:t>Sarmizegetusa dispune de sisteme de drenaj și drumuri pavate care asigurau circulația și gestionarea apei în cetate, demonstrând avansul tehnologic al dacilor.</a:t>
            </a:r>
          </a:p>
        </p:txBody>
      </p:sp>
      <p:sp>
        <p:nvSpPr>
          <p:cNvPr id="48" name="Text Placeholder 14">
            <a:extLst>
              <a:ext uri="{FF2B5EF4-FFF2-40B4-BE49-F238E27FC236}">
                <a16:creationId xmlns:a16="http://schemas.microsoft.com/office/drawing/2014/main" id="{180EC02D-8F66-9316-9551-C8063656E9BE}"/>
              </a:ext>
            </a:extLst>
          </p:cNvPr>
          <p:cNvSpPr txBox="1">
            <a:spLocks/>
          </p:cNvSpPr>
          <p:nvPr>
            <p:custDataLst>
              <p:tags r:id="rId10"/>
            </p:custDataLst>
          </p:nvPr>
        </p:nvSpPr>
        <p:spPr>
          <a:xfrm>
            <a:off x="4773436" y="2428513"/>
            <a:ext cx="1832528" cy="480060"/>
          </a:xfrm>
          <a:prstGeom prst="rect">
            <a:avLst/>
          </a:prstGeom>
        </p:spPr>
        <p:txBody>
          <a:bodyPr vert="horz" lIns="0" tIns="34290" rIns="68580" bIns="3429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sz="1200" noProof="1"/>
              <a:t>Zona rezidențială</a:t>
            </a:r>
          </a:p>
        </p:txBody>
      </p:sp>
      <p:sp>
        <p:nvSpPr>
          <p:cNvPr id="49" name="Text Placeholder 2">
            <a:extLst>
              <a:ext uri="{FF2B5EF4-FFF2-40B4-BE49-F238E27FC236}">
                <a16:creationId xmlns:a16="http://schemas.microsoft.com/office/drawing/2014/main" id="{6ED331EB-206D-ADC9-BC8F-75F6ECB771DE}"/>
              </a:ext>
            </a:extLst>
          </p:cNvPr>
          <p:cNvSpPr txBox="1">
            <a:spLocks/>
          </p:cNvSpPr>
          <p:nvPr>
            <p:custDataLst>
              <p:tags r:id="rId11"/>
            </p:custDataLst>
          </p:nvPr>
        </p:nvSpPr>
        <p:spPr>
          <a:xfrm>
            <a:off x="7008831" y="2428513"/>
            <a:ext cx="1832528" cy="480060"/>
          </a:xfrm>
          <a:prstGeom prst="rect">
            <a:avLst/>
          </a:prstGeom>
        </p:spPr>
        <p:txBody>
          <a:bodyPr vert="horz" lIns="0" tIns="34290" rIns="68580" bIns="34290" rtlCol="0" anchor="t">
            <a:noAutofit/>
          </a:bodyPr>
          <a:lstStyle>
            <a:defPPr>
              <a:defRPr lang="en-US"/>
            </a:defPPr>
            <a:lvl1pPr marR="0" lvl="0" indent="9525" defTabSz="914354" fontAlgn="auto">
              <a:lnSpc>
                <a:spcPct val="100000"/>
              </a:lnSpc>
              <a:spcBef>
                <a:spcPts val="1200"/>
              </a:spcBef>
              <a:spcAft>
                <a:spcPts val="0"/>
              </a:spcAft>
              <a:buClrTx/>
              <a:buSzTx/>
              <a:buFont typeface="Arial" panose="020B0604020202020204" pitchFamily="34" charset="0"/>
              <a:buNone/>
              <a:tabLst/>
              <a:defRPr kumimoji="0" sz="1600" b="1" i="0" u="none" strike="noStrike" cap="none" spc="0" normalizeH="0" baseline="0">
                <a:ln>
                  <a:noFill/>
                </a:ln>
                <a:effectLst/>
                <a:uLnTx/>
                <a:uFillTx/>
                <a:latin typeface="+mj-lt"/>
                <a:cs typeface="Arial" panose="020B0604020202020204" pitchFamily="34" charset="0"/>
              </a:defRPr>
            </a:lvl1pPr>
            <a:lvl2pPr marL="457178" indent="0" defTabSz="914354">
              <a:lnSpc>
                <a:spcPct val="150000"/>
              </a:lnSpc>
              <a:spcBef>
                <a:spcPts val="1200"/>
              </a:spcBef>
              <a:buFont typeface="Arial" panose="020B0604020202020204" pitchFamily="34" charset="0"/>
              <a:buNone/>
              <a:tabLst/>
              <a:defRPr sz="2000" b="1">
                <a:cs typeface="Arial" panose="020B0604020202020204" pitchFamily="34" charset="0"/>
              </a:defRPr>
            </a:lvl2pPr>
            <a:lvl3pPr marL="914354" indent="0" defTabSz="914354">
              <a:lnSpc>
                <a:spcPct val="150000"/>
              </a:lnSpc>
              <a:spcBef>
                <a:spcPts val="1200"/>
              </a:spcBef>
              <a:buFont typeface="Arial" panose="020B0604020202020204" pitchFamily="34" charset="0"/>
              <a:buNone/>
              <a:tabLst/>
              <a:defRPr b="1">
                <a:cs typeface="Arial" panose="020B0604020202020204" pitchFamily="34" charset="0"/>
              </a:defRPr>
            </a:lvl3pPr>
            <a:lvl4pPr marL="1371532" indent="0" defTabSz="914354">
              <a:lnSpc>
                <a:spcPct val="150000"/>
              </a:lnSpc>
              <a:spcBef>
                <a:spcPts val="1200"/>
              </a:spcBef>
              <a:buFont typeface="Arial" panose="020B0604020202020204" pitchFamily="34" charset="0"/>
              <a:buNone/>
              <a:tabLst/>
              <a:defRPr sz="1600" b="1">
                <a:cs typeface="Arial" panose="020B0604020202020204" pitchFamily="34" charset="0"/>
              </a:defRPr>
            </a:lvl4pPr>
            <a:lvl5pPr marL="1828709" indent="0" defTabSz="914354">
              <a:lnSpc>
                <a:spcPct val="150000"/>
              </a:lnSpc>
              <a:spcBef>
                <a:spcPts val="1200"/>
              </a:spcBef>
              <a:buFont typeface="Arial" panose="020B0604020202020204" pitchFamily="34" charset="0"/>
              <a:buNone/>
              <a:tabLst/>
              <a:defRPr sz="1600" b="1">
                <a:cs typeface="Arial" panose="020B0604020202020204" pitchFamily="34" charset="0"/>
              </a:defRPr>
            </a:lvl5pPr>
            <a:lvl6pPr marL="2285886" indent="0" defTabSz="914354">
              <a:lnSpc>
                <a:spcPct val="90000"/>
              </a:lnSpc>
              <a:spcBef>
                <a:spcPts val="500"/>
              </a:spcBef>
              <a:buFont typeface="Arial" panose="020B0604020202020204" pitchFamily="34" charset="0"/>
              <a:buNone/>
              <a:defRPr sz="1600" b="1"/>
            </a:lvl6pPr>
            <a:lvl7pPr marL="2743062" indent="0" defTabSz="914354">
              <a:lnSpc>
                <a:spcPct val="90000"/>
              </a:lnSpc>
              <a:spcBef>
                <a:spcPts val="500"/>
              </a:spcBef>
              <a:buFont typeface="Arial" panose="020B0604020202020204" pitchFamily="34" charset="0"/>
              <a:buNone/>
              <a:defRPr sz="1600" b="1"/>
            </a:lvl7pPr>
            <a:lvl8pPr marL="3200240" indent="0" defTabSz="914354">
              <a:lnSpc>
                <a:spcPct val="90000"/>
              </a:lnSpc>
              <a:spcBef>
                <a:spcPts val="500"/>
              </a:spcBef>
              <a:buFont typeface="Arial" panose="020B0604020202020204" pitchFamily="34" charset="0"/>
              <a:buNone/>
              <a:defRPr sz="1600" b="1"/>
            </a:lvl8pPr>
            <a:lvl9pPr marL="3657418" indent="0" defTabSz="914354">
              <a:lnSpc>
                <a:spcPct val="90000"/>
              </a:lnSpc>
              <a:spcBef>
                <a:spcPts val="500"/>
              </a:spcBef>
              <a:buFont typeface="Arial" panose="020B0604020202020204" pitchFamily="34" charset="0"/>
              <a:buNone/>
              <a:defRPr sz="1600" b="1"/>
            </a:lvl9pPr>
          </a:lstStyle>
          <a:p>
            <a:r>
              <a:rPr lang="en-US" sz="1200" noProof="1"/>
              <a:t>Structuri hidraulice</a:t>
            </a:r>
          </a:p>
        </p:txBody>
      </p:sp>
      <p:sp>
        <p:nvSpPr>
          <p:cNvPr id="50" name="Content Placeholder 9">
            <a:extLst>
              <a:ext uri="{FF2B5EF4-FFF2-40B4-BE49-F238E27FC236}">
                <a16:creationId xmlns:a16="http://schemas.microsoft.com/office/drawing/2014/main" id="{5C1D107A-0956-7BC5-0A1A-CB4C8155381D}"/>
              </a:ext>
            </a:extLst>
          </p:cNvPr>
          <p:cNvSpPr txBox="1">
            <a:spLocks/>
          </p:cNvSpPr>
          <p:nvPr>
            <p:custDataLst>
              <p:tags r:id="rId12"/>
            </p:custDataLst>
          </p:nvPr>
        </p:nvSpPr>
        <p:spPr>
          <a:xfrm>
            <a:off x="314327" y="4330393"/>
            <a:ext cx="1832528" cy="1097280"/>
          </a:xfrm>
          <a:prstGeom prst="rect">
            <a:avLst/>
          </a:prstGeom>
        </p:spPr>
        <p:txBody>
          <a:bodyPr vert="horz" lIns="0" tIns="34290" rIns="68580" bIns="3429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0"/>
              </a:spcBef>
              <a:spcAft>
                <a:spcPts val="300"/>
              </a:spcAft>
            </a:pPr>
            <a:r>
              <a:rPr lang="en-US" sz="1050" noProof="1">
                <a:solidFill>
                  <a:schemeClr val="tx2"/>
                </a:solidFill>
                <a:latin typeface="+mn-lt"/>
              </a:rPr>
              <a:t>Ziduri de apărare
Turnuri de observație
Porți fortificate
Structuri de control al accesului</a:t>
            </a:r>
          </a:p>
        </p:txBody>
      </p:sp>
      <p:sp>
        <p:nvSpPr>
          <p:cNvPr id="51" name="Content Placeholder 10">
            <a:extLst>
              <a:ext uri="{FF2B5EF4-FFF2-40B4-BE49-F238E27FC236}">
                <a16:creationId xmlns:a16="http://schemas.microsoft.com/office/drawing/2014/main" id="{9FDD0D7F-45CB-95A0-4789-1E0EF23D8717}"/>
              </a:ext>
            </a:extLst>
          </p:cNvPr>
          <p:cNvSpPr txBox="1">
            <a:spLocks/>
          </p:cNvSpPr>
          <p:nvPr>
            <p:custDataLst>
              <p:tags r:id="rId13"/>
            </p:custDataLst>
          </p:nvPr>
        </p:nvSpPr>
        <p:spPr>
          <a:xfrm>
            <a:off x="2539747" y="4330393"/>
            <a:ext cx="1832528" cy="1097280"/>
          </a:xfrm>
          <a:prstGeom prst="rect">
            <a:avLst/>
          </a:prstGeom>
        </p:spPr>
        <p:txBody>
          <a:bodyPr vert="horz" lIns="0" tIns="34290" rIns="68580" bIns="3429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0"/>
              </a:spcBef>
              <a:spcAft>
                <a:spcPts val="300"/>
              </a:spcAft>
            </a:pPr>
            <a:r>
              <a:rPr lang="en-US" sz="1050" noProof="1">
                <a:solidFill>
                  <a:schemeClr val="tx2"/>
                </a:solidFill>
                <a:latin typeface="+mn-lt"/>
              </a:rPr>
              <a:t>Sanctuarul mare circular
Altarul central
Structuri rituale
Pietre sacrale</a:t>
            </a:r>
          </a:p>
        </p:txBody>
      </p:sp>
      <p:sp>
        <p:nvSpPr>
          <p:cNvPr id="52" name="Content Placeholder 11">
            <a:extLst>
              <a:ext uri="{FF2B5EF4-FFF2-40B4-BE49-F238E27FC236}">
                <a16:creationId xmlns:a16="http://schemas.microsoft.com/office/drawing/2014/main" id="{44287203-A522-010A-6FAB-0DD341FB61D4}"/>
              </a:ext>
            </a:extLst>
          </p:cNvPr>
          <p:cNvSpPr txBox="1">
            <a:spLocks/>
          </p:cNvSpPr>
          <p:nvPr>
            <p:custDataLst>
              <p:tags r:id="rId14"/>
            </p:custDataLst>
          </p:nvPr>
        </p:nvSpPr>
        <p:spPr>
          <a:xfrm>
            <a:off x="4773436" y="4330393"/>
            <a:ext cx="1832528" cy="1097280"/>
          </a:xfrm>
          <a:prstGeom prst="rect">
            <a:avLst/>
          </a:prstGeom>
        </p:spPr>
        <p:txBody>
          <a:bodyPr vert="horz" lIns="0" tIns="34290" rIns="68580" bIns="3429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0"/>
              </a:spcBef>
              <a:spcAft>
                <a:spcPts val="300"/>
              </a:spcAft>
            </a:pPr>
            <a:r>
              <a:rPr lang="en-US" sz="1050" noProof="1">
                <a:solidFill>
                  <a:schemeClr val="tx2"/>
                </a:solidFill>
                <a:latin typeface="+mn-lt"/>
              </a:rPr>
              <a:t>Case și locuințe
Spații pentru adunări
Ateliere de meșteșuguri
Depozite de hrană</a:t>
            </a:r>
          </a:p>
        </p:txBody>
      </p:sp>
      <p:sp>
        <p:nvSpPr>
          <p:cNvPr id="53" name="Content Placeholder 1">
            <a:extLst>
              <a:ext uri="{FF2B5EF4-FFF2-40B4-BE49-F238E27FC236}">
                <a16:creationId xmlns:a16="http://schemas.microsoft.com/office/drawing/2014/main" id="{46D9D062-E017-324A-3BBC-673AE2849B96}"/>
              </a:ext>
            </a:extLst>
          </p:cNvPr>
          <p:cNvSpPr txBox="1">
            <a:spLocks/>
          </p:cNvSpPr>
          <p:nvPr>
            <p:custDataLst>
              <p:tags r:id="rId15"/>
            </p:custDataLst>
          </p:nvPr>
        </p:nvSpPr>
        <p:spPr>
          <a:xfrm>
            <a:off x="7008831" y="4330393"/>
            <a:ext cx="1832528" cy="1097280"/>
          </a:xfrm>
          <a:prstGeom prst="rect">
            <a:avLst/>
          </a:prstGeom>
        </p:spPr>
        <p:txBody>
          <a:bodyPr vert="horz" lIns="0" tIns="34290" rIns="68580" bIns="34290" rtlCol="0">
            <a:normAutofit/>
          </a:bodyPr>
          <a:lstStyle>
            <a:lvl1pPr marL="296863"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1pPr>
            <a:lvl2pPr marL="6286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2pPr>
            <a:lvl3pPr marL="10858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3pPr>
            <a:lvl4pPr marL="1543050"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4pPr>
            <a:lvl5pPr marL="2001838" indent="-285750" algn="l" defTabSz="914377" rtl="0" eaLnBrk="1" latinLnBrk="0" hangingPunct="1">
              <a:lnSpc>
                <a:spcPct val="150000"/>
              </a:lnSpc>
              <a:spcBef>
                <a:spcPts val="1200"/>
              </a:spcBef>
              <a:buFont typeface="Arial" panose="020B0604020202020204" pitchFamily="34" charset="0"/>
              <a:buChar char="•"/>
              <a:tabLst/>
              <a:defRPr sz="1600" kern="1200">
                <a:solidFill>
                  <a:schemeClr val="tx1"/>
                </a:solidFill>
                <a:latin typeface="Franklin Gothic Book" panose="020B05030201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ts val="0"/>
              </a:spcBef>
              <a:spcAft>
                <a:spcPts val="300"/>
              </a:spcAft>
            </a:pPr>
            <a:r>
              <a:rPr lang="en-US" sz="1050" noProof="1">
                <a:solidFill>
                  <a:schemeClr val="tx2"/>
                </a:solidFill>
                <a:latin typeface="+mn-lt"/>
              </a:rPr>
              <a:t>Sisteme de drenaj
Canale și fântâni
Drumuri pavate
Poduri de legătură</a:t>
            </a:r>
          </a:p>
        </p:txBody>
      </p:sp>
      <p:sp>
        <p:nvSpPr>
          <p:cNvPr id="54" name="Oval 53">
            <a:extLst>
              <a:ext uri="{FF2B5EF4-FFF2-40B4-BE49-F238E27FC236}">
                <a16:creationId xmlns:a16="http://schemas.microsoft.com/office/drawing/2014/main" id="{8A27856F-EA1D-BA7A-0B48-FAE5D4B0668C}"/>
              </a:ext>
            </a:extLst>
          </p:cNvPr>
          <p:cNvSpPr/>
          <p:nvPr/>
        </p:nvSpPr>
        <p:spPr>
          <a:xfrm>
            <a:off x="314325" y="2131514"/>
            <a:ext cx="137160" cy="137160"/>
          </a:xfrm>
          <a:prstGeom prst="ellipse">
            <a:avLst/>
          </a:prstGeom>
          <a:solidFill>
            <a:srgbClr val="C1A67F"/>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sz="1013" noProof="1"/>
          </a:p>
        </p:txBody>
      </p:sp>
      <p:sp>
        <p:nvSpPr>
          <p:cNvPr id="55" name="Oval 54">
            <a:extLst>
              <a:ext uri="{FF2B5EF4-FFF2-40B4-BE49-F238E27FC236}">
                <a16:creationId xmlns:a16="http://schemas.microsoft.com/office/drawing/2014/main" id="{3D4CB08D-D370-390D-B25A-38C23102C58E}"/>
              </a:ext>
            </a:extLst>
          </p:cNvPr>
          <p:cNvSpPr/>
          <p:nvPr/>
        </p:nvSpPr>
        <p:spPr>
          <a:xfrm>
            <a:off x="2538038" y="2131514"/>
            <a:ext cx="137160" cy="137160"/>
          </a:xfrm>
          <a:prstGeom prst="ellipse">
            <a:avLst/>
          </a:prstGeom>
          <a:solidFill>
            <a:srgbClr val="E8DDC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sz="1013" noProof="1"/>
          </a:p>
        </p:txBody>
      </p:sp>
      <p:sp>
        <p:nvSpPr>
          <p:cNvPr id="56" name="Oval 55">
            <a:extLst>
              <a:ext uri="{FF2B5EF4-FFF2-40B4-BE49-F238E27FC236}">
                <a16:creationId xmlns:a16="http://schemas.microsoft.com/office/drawing/2014/main" id="{38533746-D009-17B4-FD47-950C121F8A44}"/>
              </a:ext>
            </a:extLst>
          </p:cNvPr>
          <p:cNvSpPr/>
          <p:nvPr/>
        </p:nvSpPr>
        <p:spPr>
          <a:xfrm>
            <a:off x="4773435" y="2131514"/>
            <a:ext cx="137160" cy="137160"/>
          </a:xfrm>
          <a:prstGeom prst="ellipse">
            <a:avLst/>
          </a:prstGeom>
          <a:solidFill>
            <a:srgbClr val="E8DDC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sz="1013" noProof="1"/>
          </a:p>
        </p:txBody>
      </p:sp>
      <p:sp>
        <p:nvSpPr>
          <p:cNvPr id="57" name="Oval 56">
            <a:extLst>
              <a:ext uri="{FF2B5EF4-FFF2-40B4-BE49-F238E27FC236}">
                <a16:creationId xmlns:a16="http://schemas.microsoft.com/office/drawing/2014/main" id="{95141C76-060C-834B-DE9A-F0513CE6A19C}"/>
              </a:ext>
            </a:extLst>
          </p:cNvPr>
          <p:cNvSpPr/>
          <p:nvPr/>
        </p:nvSpPr>
        <p:spPr>
          <a:xfrm>
            <a:off x="7008830" y="2131514"/>
            <a:ext cx="137160" cy="137160"/>
          </a:xfrm>
          <a:prstGeom prst="ellipse">
            <a:avLst/>
          </a:prstGeom>
          <a:solidFill>
            <a:srgbClr val="E8DDC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sz="1013" noProof="1"/>
          </a:p>
        </p:txBody>
      </p:sp>
      <p:sp>
        <p:nvSpPr>
          <p:cNvPr id="3" name="TextBox 2">
            <a:extLst>
              <a:ext uri="{FF2B5EF4-FFF2-40B4-BE49-F238E27FC236}">
                <a16:creationId xmlns:a16="http://schemas.microsoft.com/office/drawing/2014/main" id="{08955518-35C2-E3CD-4DE6-CC76E2FFF7E7}"/>
              </a:ext>
            </a:extLst>
          </p:cNvPr>
          <p:cNvSpPr txBox="1"/>
          <p:nvPr/>
        </p:nvSpPr>
        <p:spPr>
          <a:xfrm>
            <a:off x="70244" y="6474084"/>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235309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6DE96-031B-3E7D-5CB4-F26B3A53BC81}"/>
              </a:ext>
            </a:extLst>
          </p:cNvPr>
          <p:cNvSpPr txBox="1"/>
          <p:nvPr>
            <p:custDataLst>
              <p:tags r:id="rId1"/>
            </p:custDataLst>
          </p:nvPr>
        </p:nvSpPr>
        <p:spPr>
          <a:xfrm>
            <a:off x="314325" y="1044225"/>
            <a:ext cx="2686050" cy="253916"/>
          </a:xfrm>
          <a:prstGeom prst="rect">
            <a:avLst/>
          </a:prstGeom>
          <a:noFill/>
        </p:spPr>
        <p:txBody>
          <a:bodyPr wrap="square" lIns="0">
            <a:spAutoFit/>
          </a:bodyPr>
          <a:lstStyle/>
          <a:p>
            <a:r>
              <a:rPr lang="en-US" sz="1050" noProof="1">
                <a:solidFill>
                  <a:schemeClr val="tx2"/>
                </a:solidFill>
              </a:rPr>
              <a:t>Cultură</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Viața Cotidiană în Sarmizegetusa</a:t>
            </a:r>
          </a:p>
        </p:txBody>
      </p:sp>
      <p:sp>
        <p:nvSpPr>
          <p:cNvPr id="4" name="Rectangle 3">
            <a:extLst>
              <a:ext uri="{FF2B5EF4-FFF2-40B4-BE49-F238E27FC236}">
                <a16:creationId xmlns:a16="http://schemas.microsoft.com/office/drawing/2014/main" id="{3EF88B75-B2EC-1674-17BF-8FFC8A699432}"/>
              </a:ext>
            </a:extLst>
          </p:cNvPr>
          <p:cNvSpPr/>
          <p:nvPr>
            <p:custDataLst>
              <p:tags r:id="rId3"/>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1">
              <a:ln>
                <a:noFill/>
              </a:ln>
              <a:solidFill>
                <a:srgbClr val="FFFFFF"/>
              </a:solidFill>
              <a:effectLst/>
              <a:uLnTx/>
              <a:uFillTx/>
              <a:ea typeface="+mn-ea"/>
              <a:cs typeface="+mn-cs"/>
            </a:endParaRPr>
          </a:p>
        </p:txBody>
      </p:sp>
      <p:sp>
        <p:nvSpPr>
          <p:cNvPr id="21" name="TextBox 20">
            <a:extLst>
              <a:ext uri="{FF2B5EF4-FFF2-40B4-BE49-F238E27FC236}">
                <a16:creationId xmlns:a16="http://schemas.microsoft.com/office/drawing/2014/main" id="{8BE7CF97-E199-B28C-0256-368A43270A4E}"/>
              </a:ext>
            </a:extLst>
          </p:cNvPr>
          <p:cNvSpPr txBox="1"/>
          <p:nvPr>
            <p:custDataLst>
              <p:tags r:id="rId4"/>
            </p:custDataLst>
          </p:nvPr>
        </p:nvSpPr>
        <p:spPr>
          <a:xfrm>
            <a:off x="7164442" y="1264402"/>
            <a:ext cx="1763699" cy="618768"/>
          </a:xfrm>
          <a:prstGeom prst="rect">
            <a:avLst/>
          </a:prstGeom>
          <a:noFill/>
        </p:spPr>
        <p:txBody>
          <a:bodyPr wrap="square" lIns="0" tIns="34290" rIns="0" bIns="0" rtlCol="0">
            <a:normAutofit/>
          </a:bodyPr>
          <a:lstStyle/>
          <a:p>
            <a:endParaRPr lang="en-US" sz="825" noProof="1">
              <a:solidFill>
                <a:srgbClr val="100F19"/>
              </a:solidFill>
              <a:latin typeface="Franklin Gothic Book" panose="020B0503020102020204" pitchFamily="34" charset="0"/>
            </a:endParaRPr>
          </a:p>
        </p:txBody>
      </p:sp>
      <p:sp>
        <p:nvSpPr>
          <p:cNvPr id="22" name="Text Placeholder 12">
            <a:extLst>
              <a:ext uri="{FF2B5EF4-FFF2-40B4-BE49-F238E27FC236}">
                <a16:creationId xmlns:a16="http://schemas.microsoft.com/office/drawing/2014/main" id="{CCE3DE22-F84E-015B-4813-EC98AD3B5ACC}"/>
              </a:ext>
            </a:extLst>
          </p:cNvPr>
          <p:cNvSpPr txBox="1">
            <a:spLocks/>
          </p:cNvSpPr>
          <p:nvPr>
            <p:custDataLst>
              <p:tags r:id="rId5"/>
            </p:custDataLst>
          </p:nvPr>
        </p:nvSpPr>
        <p:spPr>
          <a:xfrm>
            <a:off x="314326" y="2248674"/>
            <a:ext cx="4200524" cy="342900"/>
          </a:xfrm>
          <a:prstGeom prst="rect">
            <a:avLst/>
          </a:prstGeom>
        </p:spPr>
        <p:txBody>
          <a:bodyPr vert="horz" lIns="0" tIns="34290" rIns="68580" bIns="3429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350" b="1" i="0" u="none" strike="noStrike" kern="1200" cap="none" spc="0" normalizeH="0" baseline="0" noProof="1">
                <a:ln>
                  <a:noFill/>
                </a:ln>
                <a:effectLst/>
                <a:uLnTx/>
                <a:uFillTx/>
                <a:latin typeface="+mj-lt"/>
                <a:ea typeface="+mn-ea"/>
                <a:cs typeface="Arial" panose="020B0604020202020204" pitchFamily="34" charset="0"/>
              </a:rPr>
              <a:t>Agricultura și hrana</a:t>
            </a:r>
          </a:p>
        </p:txBody>
      </p:sp>
      <p:sp>
        <p:nvSpPr>
          <p:cNvPr id="23" name="Content Placeholder 9">
            <a:extLst>
              <a:ext uri="{FF2B5EF4-FFF2-40B4-BE49-F238E27FC236}">
                <a16:creationId xmlns:a16="http://schemas.microsoft.com/office/drawing/2014/main" id="{49B0D779-F7DC-F7E5-E884-57B509E32538}"/>
              </a:ext>
            </a:extLst>
          </p:cNvPr>
          <p:cNvSpPr txBox="1">
            <a:spLocks/>
          </p:cNvSpPr>
          <p:nvPr>
            <p:custDataLst>
              <p:tags r:id="rId6"/>
            </p:custDataLst>
          </p:nvPr>
        </p:nvSpPr>
        <p:spPr>
          <a:xfrm>
            <a:off x="314326" y="2591574"/>
            <a:ext cx="4200524" cy="1106261"/>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Dacii cultivau cereale, legume și fructe, iar creșterea animalelor era o activitate importantă pentru obținerea laptelui, cărnii și lânii. Hrana era variată și adaptată zonei montane.</a:t>
            </a:r>
          </a:p>
        </p:txBody>
      </p:sp>
      <p:sp>
        <p:nvSpPr>
          <p:cNvPr id="24" name="Text Placeholder 13">
            <a:extLst>
              <a:ext uri="{FF2B5EF4-FFF2-40B4-BE49-F238E27FC236}">
                <a16:creationId xmlns:a16="http://schemas.microsoft.com/office/drawing/2014/main" id="{586561E1-C9E2-2522-0B75-23B9BAEBDBE0}"/>
              </a:ext>
            </a:extLst>
          </p:cNvPr>
          <p:cNvSpPr txBox="1">
            <a:spLocks/>
          </p:cNvSpPr>
          <p:nvPr>
            <p:custDataLst>
              <p:tags r:id="rId7"/>
            </p:custDataLst>
          </p:nvPr>
        </p:nvSpPr>
        <p:spPr>
          <a:xfrm>
            <a:off x="4621048" y="2248674"/>
            <a:ext cx="4200524" cy="342900"/>
          </a:xfrm>
          <a:prstGeom prst="rect">
            <a:avLst/>
          </a:prstGeom>
        </p:spPr>
        <p:txBody>
          <a:bodyPr vert="horz" lIns="0" tIns="34290" rIns="68580" bIns="3429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350" b="1" i="0" u="none" strike="noStrike" kern="1200" cap="none" spc="0" normalizeH="0" baseline="0" noProof="1">
                <a:ln>
                  <a:noFill/>
                </a:ln>
                <a:effectLst/>
                <a:uLnTx/>
                <a:uFillTx/>
                <a:latin typeface="+mj-lt"/>
                <a:ea typeface="+mn-ea"/>
                <a:cs typeface="Arial" panose="020B0604020202020204" pitchFamily="34" charset="0"/>
              </a:rPr>
              <a:t>Meșteșuguri și artizanat</a:t>
            </a:r>
          </a:p>
        </p:txBody>
      </p:sp>
      <p:sp>
        <p:nvSpPr>
          <p:cNvPr id="25" name="Content Placeholder 10">
            <a:extLst>
              <a:ext uri="{FF2B5EF4-FFF2-40B4-BE49-F238E27FC236}">
                <a16:creationId xmlns:a16="http://schemas.microsoft.com/office/drawing/2014/main" id="{1EF532BB-8AD1-875A-7473-381723DA40FE}"/>
              </a:ext>
            </a:extLst>
          </p:cNvPr>
          <p:cNvSpPr txBox="1">
            <a:spLocks/>
          </p:cNvSpPr>
          <p:nvPr>
            <p:custDataLst>
              <p:tags r:id="rId8"/>
            </p:custDataLst>
          </p:nvPr>
        </p:nvSpPr>
        <p:spPr>
          <a:xfrm>
            <a:off x="4621050" y="2591574"/>
            <a:ext cx="4200524" cy="1106261"/>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Locuitorii produceau țesături, ceramice și unelte din fier, folosind tehnici avansate pentru epoca lor. Meșteșugurile erau esențiale pentru viața de zi cu zi și comerț.</a:t>
            </a:r>
          </a:p>
        </p:txBody>
      </p:sp>
      <p:sp>
        <p:nvSpPr>
          <p:cNvPr id="26" name="Text Placeholder 14">
            <a:extLst>
              <a:ext uri="{FF2B5EF4-FFF2-40B4-BE49-F238E27FC236}">
                <a16:creationId xmlns:a16="http://schemas.microsoft.com/office/drawing/2014/main" id="{BA0DB77C-4AE9-DB33-E342-35BE4B1E01A6}"/>
              </a:ext>
            </a:extLst>
          </p:cNvPr>
          <p:cNvSpPr txBox="1">
            <a:spLocks/>
          </p:cNvSpPr>
          <p:nvPr>
            <p:custDataLst>
              <p:tags r:id="rId9"/>
            </p:custDataLst>
          </p:nvPr>
        </p:nvSpPr>
        <p:spPr>
          <a:xfrm>
            <a:off x="314326" y="4108929"/>
            <a:ext cx="4200524" cy="342900"/>
          </a:xfrm>
          <a:prstGeom prst="rect">
            <a:avLst/>
          </a:prstGeom>
        </p:spPr>
        <p:txBody>
          <a:bodyPr vert="horz" lIns="0" tIns="34290" rIns="68580" bIns="3429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350" b="1" i="0" u="none" strike="noStrike" kern="1200" cap="none" spc="0" normalizeH="0" baseline="0" noProof="1">
                <a:ln>
                  <a:noFill/>
                </a:ln>
                <a:effectLst/>
                <a:uLnTx/>
                <a:uFillTx/>
                <a:latin typeface="+mj-lt"/>
                <a:ea typeface="+mn-ea"/>
                <a:cs typeface="Arial" panose="020B0604020202020204" pitchFamily="34" charset="0"/>
              </a:rPr>
              <a:t>Viața socială și familia</a:t>
            </a:r>
          </a:p>
        </p:txBody>
      </p:sp>
      <p:sp>
        <p:nvSpPr>
          <p:cNvPr id="27" name="Content Placeholder 11">
            <a:extLst>
              <a:ext uri="{FF2B5EF4-FFF2-40B4-BE49-F238E27FC236}">
                <a16:creationId xmlns:a16="http://schemas.microsoft.com/office/drawing/2014/main" id="{7FC82DD7-E09E-7608-E051-31A56022E359}"/>
              </a:ext>
            </a:extLst>
          </p:cNvPr>
          <p:cNvSpPr txBox="1">
            <a:spLocks/>
          </p:cNvSpPr>
          <p:nvPr>
            <p:custDataLst>
              <p:tags r:id="rId10"/>
            </p:custDataLst>
          </p:nvPr>
        </p:nvSpPr>
        <p:spPr>
          <a:xfrm>
            <a:off x="314326" y="4451829"/>
            <a:ext cx="4200524" cy="1106261"/>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Comunitatea era organizată pe familii extinse, cu roluri bine definite. Relațiile sociale erau puternice, iar evenimentele comunitare și ritualurile aveau un rol important.</a:t>
            </a:r>
          </a:p>
        </p:txBody>
      </p:sp>
      <p:sp>
        <p:nvSpPr>
          <p:cNvPr id="28" name="Text Placeholder 2">
            <a:extLst>
              <a:ext uri="{FF2B5EF4-FFF2-40B4-BE49-F238E27FC236}">
                <a16:creationId xmlns:a16="http://schemas.microsoft.com/office/drawing/2014/main" id="{05FA4BB6-F76F-73A7-C855-42C2D6FECDFE}"/>
              </a:ext>
            </a:extLst>
          </p:cNvPr>
          <p:cNvSpPr txBox="1">
            <a:spLocks/>
          </p:cNvSpPr>
          <p:nvPr>
            <p:custDataLst>
              <p:tags r:id="rId11"/>
            </p:custDataLst>
          </p:nvPr>
        </p:nvSpPr>
        <p:spPr>
          <a:xfrm>
            <a:off x="4629152" y="4108929"/>
            <a:ext cx="4200524" cy="342900"/>
          </a:xfrm>
          <a:prstGeom prst="rect">
            <a:avLst/>
          </a:prstGeom>
        </p:spPr>
        <p:txBody>
          <a:bodyPr vert="horz" lIns="0" tIns="34290" rIns="68580" bIns="3429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350" b="1" i="0" u="none" strike="noStrike" kern="1200" cap="none" spc="0" normalizeH="0" baseline="0" noProof="1">
                <a:ln>
                  <a:noFill/>
                </a:ln>
                <a:effectLst/>
                <a:uLnTx/>
                <a:uFillTx/>
                <a:latin typeface="+mj-lt"/>
                <a:ea typeface="+mn-ea"/>
                <a:cs typeface="Arial" panose="020B0604020202020204" pitchFamily="34" charset="0"/>
              </a:rPr>
              <a:t>Religie și ritualuri</a:t>
            </a:r>
          </a:p>
        </p:txBody>
      </p:sp>
      <p:sp>
        <p:nvSpPr>
          <p:cNvPr id="29" name="Content Placeholder 1">
            <a:extLst>
              <a:ext uri="{FF2B5EF4-FFF2-40B4-BE49-F238E27FC236}">
                <a16:creationId xmlns:a16="http://schemas.microsoft.com/office/drawing/2014/main" id="{7B7A11AE-25EC-3893-F14A-D1D5019F8E6B}"/>
              </a:ext>
            </a:extLst>
          </p:cNvPr>
          <p:cNvSpPr txBox="1">
            <a:spLocks/>
          </p:cNvSpPr>
          <p:nvPr>
            <p:custDataLst>
              <p:tags r:id="rId12"/>
            </p:custDataLst>
          </p:nvPr>
        </p:nvSpPr>
        <p:spPr>
          <a:xfrm>
            <a:off x="4629152" y="4451829"/>
            <a:ext cx="4200524" cy="1106261"/>
          </a:xfrm>
          <a:prstGeom prst="rect">
            <a:avLst/>
          </a:prstGeom>
        </p:spPr>
        <p:txBody>
          <a:bodyPr vert="horz" lIns="0" tIns="34290" rIns="68580" bIns="3429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335" marR="0" lvl="0" indent="0" algn="l" defTabSz="685766" rtl="0" eaLnBrk="1" fontAlgn="auto" latinLnBrk="0" hangingPunct="1">
              <a:lnSpc>
                <a:spcPct val="114000"/>
              </a:lnSpc>
              <a:spcBef>
                <a:spcPts val="900"/>
              </a:spcBef>
              <a:spcAft>
                <a:spcPts val="0"/>
              </a:spcAft>
              <a:buClrTx/>
              <a:buSzTx/>
              <a:buFont typeface="Arial" panose="020B0604020202020204" pitchFamily="34" charset="0"/>
              <a:buNone/>
              <a:tabLst/>
              <a:defRPr/>
            </a:pPr>
            <a:r>
              <a:rPr kumimoji="0" lang="en-US" sz="1200" b="0" i="0" u="none" strike="noStrike" kern="1200" cap="none" spc="0" normalizeH="0" baseline="0" noProof="1">
                <a:ln>
                  <a:noFill/>
                </a:ln>
                <a:effectLst/>
                <a:uLnTx/>
                <a:uFillTx/>
                <a:ea typeface="+mn-ea"/>
                <a:cs typeface="Arial" panose="020B0604020202020204" pitchFamily="34" charset="0"/>
              </a:rPr>
              <a:t>Religia dacilor era profund legată de natură și cosmos, cu practici religioase la sanctuarele din Sarmizegetusa, unde se desfășurau ceremonii și ofrande.</a:t>
            </a:r>
          </a:p>
        </p:txBody>
      </p:sp>
      <p:sp>
        <p:nvSpPr>
          <p:cNvPr id="30" name="TextBox 29">
            <a:extLst>
              <a:ext uri="{FF2B5EF4-FFF2-40B4-BE49-F238E27FC236}">
                <a16:creationId xmlns:a16="http://schemas.microsoft.com/office/drawing/2014/main" id="{9B0D30FD-0E82-50B9-2B47-9686A6AF2834}"/>
              </a:ext>
            </a:extLst>
          </p:cNvPr>
          <p:cNvSpPr txBox="1"/>
          <p:nvPr/>
        </p:nvSpPr>
        <p:spPr>
          <a:xfrm>
            <a:off x="314325" y="1971675"/>
            <a:ext cx="411480" cy="276999"/>
          </a:xfrm>
          <a:prstGeom prst="rect">
            <a:avLst/>
          </a:prstGeom>
          <a:noFill/>
        </p:spPr>
        <p:txBody>
          <a:bodyPr wrap="square" lIns="0" rIns="0" rtlCol="0">
            <a:normAutofit lnSpcReduction="10000"/>
          </a:bodyPr>
          <a:lstStyle/>
          <a:p>
            <a:r>
              <a:rPr lang="en-US" sz="1275" b="1" noProof="1">
                <a:solidFill>
                  <a:srgbClr val="C1A67F"/>
                </a:solidFill>
              </a:rPr>
              <a:t>01</a:t>
            </a:r>
          </a:p>
        </p:txBody>
      </p:sp>
      <p:sp>
        <p:nvSpPr>
          <p:cNvPr id="31" name="TextBox 30">
            <a:extLst>
              <a:ext uri="{FF2B5EF4-FFF2-40B4-BE49-F238E27FC236}">
                <a16:creationId xmlns:a16="http://schemas.microsoft.com/office/drawing/2014/main" id="{D6B23329-6F0C-B7F1-B8D8-F39FE4583A93}"/>
              </a:ext>
            </a:extLst>
          </p:cNvPr>
          <p:cNvSpPr txBox="1"/>
          <p:nvPr/>
        </p:nvSpPr>
        <p:spPr>
          <a:xfrm>
            <a:off x="314325" y="3831930"/>
            <a:ext cx="411480" cy="276999"/>
          </a:xfrm>
          <a:prstGeom prst="rect">
            <a:avLst/>
          </a:prstGeom>
          <a:noFill/>
        </p:spPr>
        <p:txBody>
          <a:bodyPr wrap="square" lIns="0" rIns="0" rtlCol="0">
            <a:normAutofit lnSpcReduction="10000"/>
          </a:bodyPr>
          <a:lstStyle/>
          <a:p>
            <a:r>
              <a:rPr lang="en-US" sz="1275" b="1" noProof="1">
                <a:solidFill>
                  <a:srgbClr val="C1A67F"/>
                </a:solidFill>
              </a:rPr>
              <a:t>03</a:t>
            </a:r>
          </a:p>
        </p:txBody>
      </p:sp>
      <p:sp>
        <p:nvSpPr>
          <p:cNvPr id="32" name="TextBox 31">
            <a:extLst>
              <a:ext uri="{FF2B5EF4-FFF2-40B4-BE49-F238E27FC236}">
                <a16:creationId xmlns:a16="http://schemas.microsoft.com/office/drawing/2014/main" id="{D0090ECC-CDA4-AC3D-4E60-DCA987A63F5F}"/>
              </a:ext>
            </a:extLst>
          </p:cNvPr>
          <p:cNvSpPr txBox="1"/>
          <p:nvPr/>
        </p:nvSpPr>
        <p:spPr>
          <a:xfrm>
            <a:off x="4629150" y="1971675"/>
            <a:ext cx="411480" cy="276999"/>
          </a:xfrm>
          <a:prstGeom prst="rect">
            <a:avLst/>
          </a:prstGeom>
          <a:noFill/>
        </p:spPr>
        <p:txBody>
          <a:bodyPr wrap="square" lIns="0" rIns="0" rtlCol="0">
            <a:normAutofit lnSpcReduction="10000"/>
          </a:bodyPr>
          <a:lstStyle/>
          <a:p>
            <a:r>
              <a:rPr lang="en-US" sz="1275" b="1" noProof="1">
                <a:solidFill>
                  <a:srgbClr val="C1A67F"/>
                </a:solidFill>
              </a:rPr>
              <a:t>02</a:t>
            </a:r>
          </a:p>
        </p:txBody>
      </p:sp>
      <p:sp>
        <p:nvSpPr>
          <p:cNvPr id="33" name="TextBox 32">
            <a:extLst>
              <a:ext uri="{FF2B5EF4-FFF2-40B4-BE49-F238E27FC236}">
                <a16:creationId xmlns:a16="http://schemas.microsoft.com/office/drawing/2014/main" id="{EC5C8101-F4A5-7716-2E31-EFA3D84C0B87}"/>
              </a:ext>
            </a:extLst>
          </p:cNvPr>
          <p:cNvSpPr txBox="1"/>
          <p:nvPr/>
        </p:nvSpPr>
        <p:spPr>
          <a:xfrm>
            <a:off x="4629150" y="3831930"/>
            <a:ext cx="411480" cy="276999"/>
          </a:xfrm>
          <a:prstGeom prst="rect">
            <a:avLst/>
          </a:prstGeom>
          <a:noFill/>
        </p:spPr>
        <p:txBody>
          <a:bodyPr wrap="square" lIns="0" rIns="0" rtlCol="0">
            <a:normAutofit lnSpcReduction="10000"/>
          </a:bodyPr>
          <a:lstStyle/>
          <a:p>
            <a:r>
              <a:rPr lang="en-US" sz="1275" b="1" noProof="1">
                <a:solidFill>
                  <a:srgbClr val="C1A67F"/>
                </a:solidFill>
              </a:rPr>
              <a:t>04</a:t>
            </a:r>
          </a:p>
        </p:txBody>
      </p:sp>
      <p:sp>
        <p:nvSpPr>
          <p:cNvPr id="3" name="TextBox 2">
            <a:extLst>
              <a:ext uri="{FF2B5EF4-FFF2-40B4-BE49-F238E27FC236}">
                <a16:creationId xmlns:a16="http://schemas.microsoft.com/office/drawing/2014/main" id="{37D5B3AB-89E7-60CE-4ECA-C0BB3AEACEE7}"/>
              </a:ext>
            </a:extLst>
          </p:cNvPr>
          <p:cNvSpPr txBox="1"/>
          <p:nvPr/>
        </p:nvSpPr>
        <p:spPr>
          <a:xfrm>
            <a:off x="57152" y="6517886"/>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1025546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1DDF8FE-2311-8FBF-F78E-6FD50FB94EA7}"/>
              </a:ext>
            </a:extLst>
          </p:cNvPr>
          <p:cNvSpPr txBox="1"/>
          <p:nvPr>
            <p:custDataLst>
              <p:tags r:id="rId1"/>
            </p:custDataLst>
          </p:nvPr>
        </p:nvSpPr>
        <p:spPr>
          <a:xfrm>
            <a:off x="314325" y="1044225"/>
            <a:ext cx="2686050" cy="253916"/>
          </a:xfrm>
          <a:prstGeom prst="rect">
            <a:avLst/>
          </a:prstGeom>
          <a:noFill/>
        </p:spPr>
        <p:txBody>
          <a:bodyPr wrap="square" lIns="0">
            <a:spAutoFit/>
          </a:bodyPr>
          <a:lstStyle/>
          <a:p>
            <a:r>
              <a:rPr lang="en-US" sz="1050" noProof="1">
                <a:solidFill>
                  <a:schemeClr val="tx2"/>
                </a:solidFill>
              </a:rPr>
              <a:t>Conservare</a:t>
            </a:r>
          </a:p>
        </p:txBody>
      </p:sp>
      <p:sp>
        <p:nvSpPr>
          <p:cNvPr id="2" name="Title 1">
            <a:extLst>
              <a:ext uri="{FF2B5EF4-FFF2-40B4-BE49-F238E27FC236}">
                <a16:creationId xmlns:a16="http://schemas.microsoft.com/office/drawing/2014/main" id="{EBA6586C-1FA9-6842-68E8-90655E0DB317}"/>
              </a:ext>
            </a:extLst>
          </p:cNvPr>
          <p:cNvSpPr>
            <a:spLocks noGrp="1"/>
          </p:cNvSpPr>
          <p:nvPr>
            <p:ph type="title"/>
            <p:custDataLst>
              <p:tags r:id="rId2"/>
            </p:custDataLst>
          </p:nvPr>
        </p:nvSpPr>
        <p:spPr/>
        <p:txBody>
          <a:bodyPr lIns="0"/>
          <a:lstStyle/>
          <a:p>
            <a:r>
              <a:rPr lang="en-US" noProof="1"/>
              <a:t>Sarmizegetusa Astăzi</a:t>
            </a:r>
          </a:p>
        </p:txBody>
      </p:sp>
      <p:sp>
        <p:nvSpPr>
          <p:cNvPr id="3" name="Text Placeholder 2">
            <a:extLst>
              <a:ext uri="{FF2B5EF4-FFF2-40B4-BE49-F238E27FC236}">
                <a16:creationId xmlns:a16="http://schemas.microsoft.com/office/drawing/2014/main" id="{4B515C28-264A-B565-F074-3D37916FC28F}"/>
              </a:ext>
            </a:extLst>
          </p:cNvPr>
          <p:cNvSpPr>
            <a:spLocks noGrp="1"/>
          </p:cNvSpPr>
          <p:nvPr>
            <p:ph type="body" idx="4294967295"/>
            <p:custDataLst>
              <p:tags r:id="rId3"/>
            </p:custDataLst>
          </p:nvPr>
        </p:nvSpPr>
        <p:spPr>
          <a:xfrm>
            <a:off x="314325" y="4340681"/>
            <a:ext cx="4200525" cy="274320"/>
          </a:xfrm>
        </p:spPr>
        <p:txBody>
          <a:bodyPr vert="horz" lIns="0" tIns="34290" rIns="68580" bIns="34290" rtlCol="0" anchor="t">
            <a:normAutofit fontScale="92500" lnSpcReduction="20000"/>
          </a:bodyPr>
          <a:lstStyle/>
          <a:p>
            <a:pPr marL="0" indent="0">
              <a:lnSpc>
                <a:spcPct val="100000"/>
              </a:lnSpc>
              <a:buNone/>
            </a:pPr>
            <a:r>
              <a:rPr lang="en-US" b="1" noProof="1">
                <a:solidFill>
                  <a:srgbClr val="C1A67F"/>
                </a:solidFill>
                <a:latin typeface="+mj-lt"/>
              </a:rPr>
              <a:t>Conservarea Sitului</a:t>
            </a:r>
          </a:p>
        </p:txBody>
      </p:sp>
      <p:sp>
        <p:nvSpPr>
          <p:cNvPr id="4" name="Content Placeholder 3">
            <a:extLst>
              <a:ext uri="{FF2B5EF4-FFF2-40B4-BE49-F238E27FC236}">
                <a16:creationId xmlns:a16="http://schemas.microsoft.com/office/drawing/2014/main" id="{220817A8-0C99-2773-9EB3-AF980A0543DA}"/>
              </a:ext>
            </a:extLst>
          </p:cNvPr>
          <p:cNvSpPr>
            <a:spLocks noGrp="1"/>
          </p:cNvSpPr>
          <p:nvPr>
            <p:ph sz="half" idx="4294967295"/>
            <p:custDataLst>
              <p:tags r:id="rId4"/>
            </p:custDataLst>
          </p:nvPr>
        </p:nvSpPr>
        <p:spPr>
          <a:xfrm>
            <a:off x="314325" y="4618546"/>
            <a:ext cx="4200525" cy="962907"/>
          </a:xfrm>
        </p:spPr>
        <p:txBody>
          <a:bodyPr vert="horz" lIns="0" tIns="45720" rIns="68580" bIns="45720" rtlCol="0">
            <a:normAutofit/>
          </a:bodyPr>
          <a:lstStyle/>
          <a:p>
            <a:pPr marL="8335" indent="0">
              <a:lnSpc>
                <a:spcPct val="114000"/>
              </a:lnSpc>
              <a:spcBef>
                <a:spcPts val="750"/>
              </a:spcBef>
              <a:buNone/>
            </a:pPr>
            <a:r>
              <a:rPr lang="en-US" sz="1050" noProof="1"/>
              <a:t>Sarmizegetusa beneficiază de proiecte active de restaurare și protecție pentru a păstra structurile antice și artefactele descoperite, asigurându-se că patrimoniul cultural rămâne intact.</a:t>
            </a:r>
          </a:p>
        </p:txBody>
      </p:sp>
      <p:sp>
        <p:nvSpPr>
          <p:cNvPr id="5" name="Text Placeholder 4">
            <a:extLst>
              <a:ext uri="{FF2B5EF4-FFF2-40B4-BE49-F238E27FC236}">
                <a16:creationId xmlns:a16="http://schemas.microsoft.com/office/drawing/2014/main" id="{F8447373-3FA9-37F0-AE75-4F52A99B4525}"/>
              </a:ext>
            </a:extLst>
          </p:cNvPr>
          <p:cNvSpPr>
            <a:spLocks noGrp="1"/>
          </p:cNvSpPr>
          <p:nvPr>
            <p:ph type="body" sz="quarter" idx="4294967295"/>
            <p:custDataLst>
              <p:tags r:id="rId5"/>
            </p:custDataLst>
          </p:nvPr>
        </p:nvSpPr>
        <p:spPr>
          <a:xfrm>
            <a:off x="4629149" y="4340681"/>
            <a:ext cx="4200525" cy="274320"/>
          </a:xfrm>
        </p:spPr>
        <p:txBody>
          <a:bodyPr vert="horz" lIns="0" tIns="34290" rIns="68580" bIns="34290" rtlCol="0" anchor="t">
            <a:normAutofit fontScale="92500" lnSpcReduction="20000"/>
          </a:bodyPr>
          <a:lstStyle/>
          <a:p>
            <a:pPr marL="0" indent="0">
              <a:lnSpc>
                <a:spcPct val="100000"/>
              </a:lnSpc>
              <a:buNone/>
            </a:pPr>
            <a:r>
              <a:rPr lang="en-US" b="1" noProof="1">
                <a:solidFill>
                  <a:srgbClr val="C1A67F"/>
                </a:solidFill>
                <a:latin typeface="+mj-lt"/>
              </a:rPr>
              <a:t>Accesibilitate pentru Vizitatori</a:t>
            </a:r>
          </a:p>
        </p:txBody>
      </p:sp>
      <p:sp>
        <p:nvSpPr>
          <p:cNvPr id="6" name="Content Placeholder 5">
            <a:extLst>
              <a:ext uri="{FF2B5EF4-FFF2-40B4-BE49-F238E27FC236}">
                <a16:creationId xmlns:a16="http://schemas.microsoft.com/office/drawing/2014/main" id="{04C6A205-D944-C4A3-0737-C9B40D30FE5E}"/>
              </a:ext>
            </a:extLst>
          </p:cNvPr>
          <p:cNvSpPr>
            <a:spLocks noGrp="1"/>
          </p:cNvSpPr>
          <p:nvPr>
            <p:ph sz="quarter" idx="4294967295"/>
            <p:custDataLst>
              <p:tags r:id="rId6"/>
            </p:custDataLst>
          </p:nvPr>
        </p:nvSpPr>
        <p:spPr>
          <a:xfrm>
            <a:off x="4629149" y="4618546"/>
            <a:ext cx="4200525" cy="962907"/>
          </a:xfrm>
        </p:spPr>
        <p:txBody>
          <a:bodyPr vert="horz" lIns="0" tIns="45720" rIns="68580" bIns="45720" rtlCol="0">
            <a:normAutofit/>
          </a:bodyPr>
          <a:lstStyle/>
          <a:p>
            <a:pPr marL="8335" indent="0">
              <a:lnSpc>
                <a:spcPct val="114000"/>
              </a:lnSpc>
              <a:spcBef>
                <a:spcPts val="750"/>
              </a:spcBef>
              <a:buNone/>
            </a:pPr>
            <a:r>
              <a:rPr lang="en-US" sz="1050" noProof="1"/>
              <a:t>Situl este deschis publicului cu trasee marcate, ghidaj turistic disponibil și facilități moderne pentru vizitatori, făcând explorarea istoriei dacice accesibilă și confortabilă.</a:t>
            </a:r>
          </a:p>
        </p:txBody>
      </p:sp>
      <p:sp>
        <p:nvSpPr>
          <p:cNvPr id="9" name="Rectangle 8">
            <a:extLst>
              <a:ext uri="{FF2B5EF4-FFF2-40B4-BE49-F238E27FC236}">
                <a16:creationId xmlns:a16="http://schemas.microsoft.com/office/drawing/2014/main" id="{BE2E756F-952E-165D-4A8B-4740E522EA97}"/>
              </a:ext>
            </a:extLst>
          </p:cNvPr>
          <p:cNvSpPr/>
          <p:nvPr>
            <p:custDataLst>
              <p:tags r:id="rId7"/>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34289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pic>
        <p:nvPicPr>
          <p:cNvPr id="14" name="Picture 13" descr="A group of stone pillars in a circle&#10;&#10;AI-generated content may be incorrect.">
            <a:extLst>
              <a:ext uri="{FF2B5EF4-FFF2-40B4-BE49-F238E27FC236}">
                <a16:creationId xmlns:a16="http://schemas.microsoft.com/office/drawing/2014/main" id="{4407D384-80DD-24E3-DEED-F99F4BB11309}"/>
              </a:ext>
            </a:extLst>
          </p:cNvPr>
          <p:cNvPicPr>
            <a:picLocks noChangeAspect="1"/>
          </p:cNvPicPr>
          <p:nvPr/>
        </p:nvPicPr>
        <p:blipFill>
          <a:blip r:embed="rId9"/>
          <a:stretch>
            <a:fillRect/>
          </a:stretch>
        </p:blipFill>
        <p:spPr>
          <a:xfrm>
            <a:off x="4629148" y="1971675"/>
            <a:ext cx="4085084" cy="2290532"/>
          </a:xfrm>
          <a:prstGeom prst="rect">
            <a:avLst/>
          </a:prstGeom>
        </p:spPr>
      </p:pic>
      <p:pic>
        <p:nvPicPr>
          <p:cNvPr id="17" name="Picture 16" descr="A large circular stone structure in a grassy area&#10;&#10;AI-generated content may be incorrect.">
            <a:extLst>
              <a:ext uri="{FF2B5EF4-FFF2-40B4-BE49-F238E27FC236}">
                <a16:creationId xmlns:a16="http://schemas.microsoft.com/office/drawing/2014/main" id="{3665A364-DE4A-C0B2-8BA7-099E0C7C445E}"/>
              </a:ext>
            </a:extLst>
          </p:cNvPr>
          <p:cNvPicPr>
            <a:picLocks noChangeAspect="1"/>
          </p:cNvPicPr>
          <p:nvPr/>
        </p:nvPicPr>
        <p:blipFill>
          <a:blip r:embed="rId10"/>
          <a:stretch>
            <a:fillRect/>
          </a:stretch>
        </p:blipFill>
        <p:spPr>
          <a:xfrm>
            <a:off x="314325" y="1971675"/>
            <a:ext cx="4200525" cy="2290532"/>
          </a:xfrm>
          <a:prstGeom prst="rect">
            <a:avLst/>
          </a:prstGeom>
        </p:spPr>
      </p:pic>
      <p:sp>
        <p:nvSpPr>
          <p:cNvPr id="19" name="TextBox 18">
            <a:extLst>
              <a:ext uri="{FF2B5EF4-FFF2-40B4-BE49-F238E27FC236}">
                <a16:creationId xmlns:a16="http://schemas.microsoft.com/office/drawing/2014/main" id="{9E8CA342-4FD7-13BD-E269-84B70D03E205}"/>
              </a:ext>
            </a:extLst>
          </p:cNvPr>
          <p:cNvSpPr txBox="1"/>
          <p:nvPr/>
        </p:nvSpPr>
        <p:spPr>
          <a:xfrm>
            <a:off x="57149" y="6488668"/>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1103696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2B798C-3E54-E9FF-5A89-217C67ED1519}"/>
              </a:ext>
            </a:extLst>
          </p:cNvPr>
          <p:cNvSpPr txBox="1"/>
          <p:nvPr>
            <p:custDataLst>
              <p:tags r:id="rId1"/>
            </p:custDataLst>
          </p:nvPr>
        </p:nvSpPr>
        <p:spPr>
          <a:xfrm>
            <a:off x="314325" y="1044225"/>
            <a:ext cx="2686050" cy="253916"/>
          </a:xfrm>
          <a:prstGeom prst="rect">
            <a:avLst/>
          </a:prstGeom>
          <a:noFill/>
        </p:spPr>
        <p:txBody>
          <a:bodyPr wrap="square" lIns="0">
            <a:spAutoFit/>
          </a:bodyPr>
          <a:lstStyle/>
          <a:p>
            <a:r>
              <a:rPr lang="en-US" sz="1050" noProof="1">
                <a:solidFill>
                  <a:schemeClr val="tx2"/>
                </a:solidFill>
              </a:rPr>
              <a:t>Cultură</a:t>
            </a:r>
          </a:p>
        </p:txBody>
      </p:sp>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2"/>
            </p:custDataLst>
          </p:nvPr>
        </p:nvSpPr>
        <p:spPr/>
        <p:txBody>
          <a:bodyPr lIns="0">
            <a:normAutofit/>
          </a:bodyPr>
          <a:lstStyle/>
          <a:p>
            <a:r>
              <a:rPr lang="en-US" noProof="1"/>
              <a:t>Evenimente și Festivaluri Locale</a:t>
            </a:r>
          </a:p>
        </p:txBody>
      </p:sp>
      <p:sp>
        <p:nvSpPr>
          <p:cNvPr id="10" name="Content Placeholder 9">
            <a:extLst>
              <a:ext uri="{FF2B5EF4-FFF2-40B4-BE49-F238E27FC236}">
                <a16:creationId xmlns:a16="http://schemas.microsoft.com/office/drawing/2014/main" id="{85F4DE25-5666-B033-6C5F-56853D33C2B7}"/>
              </a:ext>
            </a:extLst>
          </p:cNvPr>
          <p:cNvSpPr>
            <a:spLocks noGrp="1"/>
          </p:cNvSpPr>
          <p:nvPr>
            <p:ph sz="half" idx="4294967295"/>
            <p:custDataLst>
              <p:tags r:id="rId3"/>
            </p:custDataLst>
          </p:nvPr>
        </p:nvSpPr>
        <p:spPr>
          <a:xfrm>
            <a:off x="314327" y="2766060"/>
            <a:ext cx="2686049" cy="2809875"/>
          </a:xfrm>
        </p:spPr>
        <p:txBody>
          <a:bodyPr vert="horz" lIns="0" tIns="34290" rIns="68580" bIns="34290" rtlCol="0">
            <a:normAutofit/>
          </a:bodyPr>
          <a:lstStyle/>
          <a:p>
            <a:pPr marL="8335" indent="0">
              <a:lnSpc>
                <a:spcPct val="114000"/>
              </a:lnSpc>
              <a:buNone/>
            </a:pPr>
            <a:r>
              <a:rPr lang="en-US" noProof="1"/>
              <a:t>Un eveniment anual care celebrează cultura și spiritualitatea dacică prin focuri ritualice, muzică tradițională și ceremonii la apus, în situl arheologic.</a:t>
            </a:r>
          </a:p>
        </p:txBody>
      </p:sp>
      <p:sp>
        <p:nvSpPr>
          <p:cNvPr id="11" name="Content Placeholder 10">
            <a:extLst>
              <a:ext uri="{FF2B5EF4-FFF2-40B4-BE49-F238E27FC236}">
                <a16:creationId xmlns:a16="http://schemas.microsoft.com/office/drawing/2014/main" id="{A9E3D164-34EA-CCC6-0D04-370EF0F48223}"/>
              </a:ext>
            </a:extLst>
          </p:cNvPr>
          <p:cNvSpPr>
            <a:spLocks noGrp="1"/>
          </p:cNvSpPr>
          <p:nvPr>
            <p:ph sz="half" idx="4294967295"/>
            <p:custDataLst>
              <p:tags r:id="rId4"/>
            </p:custDataLst>
          </p:nvPr>
        </p:nvSpPr>
        <p:spPr>
          <a:xfrm>
            <a:off x="3228977" y="2766060"/>
            <a:ext cx="2686049" cy="2809875"/>
          </a:xfrm>
        </p:spPr>
        <p:txBody>
          <a:bodyPr vert="horz" lIns="0" tIns="34290" rIns="68580" bIns="34290" rtlCol="0">
            <a:normAutofit/>
          </a:bodyPr>
          <a:lstStyle/>
          <a:p>
            <a:pPr marL="8335" indent="0">
              <a:lnSpc>
                <a:spcPct val="114000"/>
              </a:lnSpc>
              <a:buNone/>
            </a:pPr>
            <a:r>
              <a:rPr lang="en-US" noProof="1"/>
              <a:t>O zi dedicată vizitatorilor cu tururi ghidate, ateliere interactive și prezentări despre istoria și viața dacilor, organizată primăvara și vara.</a:t>
            </a:r>
          </a:p>
        </p:txBody>
      </p:sp>
      <p:sp>
        <p:nvSpPr>
          <p:cNvPr id="12" name="Content Placeholder 11">
            <a:extLst>
              <a:ext uri="{FF2B5EF4-FFF2-40B4-BE49-F238E27FC236}">
                <a16:creationId xmlns:a16="http://schemas.microsoft.com/office/drawing/2014/main" id="{888CA6F2-A08C-9780-2FF1-33D610FBC6F0}"/>
              </a:ext>
            </a:extLst>
          </p:cNvPr>
          <p:cNvSpPr>
            <a:spLocks noGrp="1"/>
          </p:cNvSpPr>
          <p:nvPr>
            <p:ph sz="half" idx="4294967295"/>
            <p:custDataLst>
              <p:tags r:id="rId5"/>
            </p:custDataLst>
          </p:nvPr>
        </p:nvSpPr>
        <p:spPr>
          <a:xfrm>
            <a:off x="6143626" y="2766060"/>
            <a:ext cx="2686049" cy="2809875"/>
          </a:xfrm>
        </p:spPr>
        <p:txBody>
          <a:bodyPr vert="horz" lIns="0" tIns="34290" rIns="68580" bIns="34290" rtlCol="0">
            <a:normAutofit/>
          </a:bodyPr>
          <a:lstStyle/>
          <a:p>
            <a:pPr marL="8335" indent="0">
              <a:lnSpc>
                <a:spcPct val="114000"/>
              </a:lnSpc>
              <a:buNone/>
            </a:pPr>
            <a:r>
              <a:rPr lang="en-US" noProof="1"/>
              <a:t>Eveniment care pune în valoare meșteșugurile locale, inclusiv olăritul, prelucrarea lemnului și țesutul, oferind vizitatorilor experiențe practice și expoziții.</a:t>
            </a:r>
          </a:p>
        </p:txBody>
      </p:sp>
      <p:sp>
        <p:nvSpPr>
          <p:cNvPr id="13" name="Text Placeholder 12">
            <a:extLst>
              <a:ext uri="{FF2B5EF4-FFF2-40B4-BE49-F238E27FC236}">
                <a16:creationId xmlns:a16="http://schemas.microsoft.com/office/drawing/2014/main" id="{6DCE048E-468B-46C2-9D3B-C1E8319AA2F4}"/>
              </a:ext>
            </a:extLst>
          </p:cNvPr>
          <p:cNvSpPr>
            <a:spLocks noGrp="1"/>
          </p:cNvSpPr>
          <p:nvPr>
            <p:ph type="body" idx="4294967295"/>
            <p:custDataLst>
              <p:tags r:id="rId6"/>
            </p:custDataLst>
          </p:nvPr>
        </p:nvSpPr>
        <p:spPr>
          <a:xfrm>
            <a:off x="314327" y="2286000"/>
            <a:ext cx="2686049" cy="480060"/>
          </a:xfrm>
        </p:spPr>
        <p:txBody>
          <a:bodyPr vert="horz" lIns="0" tIns="34290" rIns="68580" bIns="34290" rtlCol="0" anchor="t">
            <a:normAutofit/>
          </a:bodyPr>
          <a:lstStyle/>
          <a:p>
            <a:pPr marL="0" indent="0">
              <a:lnSpc>
                <a:spcPct val="100000"/>
              </a:lnSpc>
              <a:buNone/>
            </a:pPr>
            <a:r>
              <a:rPr lang="en-US" sz="1350" b="1" noProof="1">
                <a:latin typeface="+mj-lt"/>
              </a:rPr>
              <a:t>Festivalul Dacic al Luminii</a:t>
            </a:r>
          </a:p>
        </p:txBody>
      </p:sp>
      <p:sp>
        <p:nvSpPr>
          <p:cNvPr id="14" name="Text Placeholder 13">
            <a:extLst>
              <a:ext uri="{FF2B5EF4-FFF2-40B4-BE49-F238E27FC236}">
                <a16:creationId xmlns:a16="http://schemas.microsoft.com/office/drawing/2014/main" id="{6D62A190-0D55-FEDE-2AE9-DCF41814D4DA}"/>
              </a:ext>
            </a:extLst>
          </p:cNvPr>
          <p:cNvSpPr>
            <a:spLocks noGrp="1"/>
          </p:cNvSpPr>
          <p:nvPr>
            <p:ph type="body" idx="4294967295"/>
            <p:custDataLst>
              <p:tags r:id="rId7"/>
            </p:custDataLst>
          </p:nvPr>
        </p:nvSpPr>
        <p:spPr>
          <a:xfrm>
            <a:off x="3228977" y="2286000"/>
            <a:ext cx="2686049" cy="480060"/>
          </a:xfrm>
        </p:spPr>
        <p:txBody>
          <a:bodyPr vert="horz" lIns="0" tIns="34290" rIns="68580" bIns="34290" rtlCol="0" anchor="t">
            <a:normAutofit/>
          </a:bodyPr>
          <a:lstStyle/>
          <a:p>
            <a:pPr marL="0" indent="0">
              <a:lnSpc>
                <a:spcPct val="100000"/>
              </a:lnSpc>
              <a:buNone/>
            </a:pPr>
            <a:r>
              <a:rPr lang="en-US" sz="1350" b="1" noProof="1">
                <a:latin typeface="+mj-lt"/>
              </a:rPr>
              <a:t>Ziua Porților Deschise la Sarmizegetusa</a:t>
            </a:r>
          </a:p>
        </p:txBody>
      </p:sp>
      <p:sp>
        <p:nvSpPr>
          <p:cNvPr id="15" name="Text Placeholder 14">
            <a:extLst>
              <a:ext uri="{FF2B5EF4-FFF2-40B4-BE49-F238E27FC236}">
                <a16:creationId xmlns:a16="http://schemas.microsoft.com/office/drawing/2014/main" id="{04738F25-3596-3DFF-6CD8-E0CC3E33F87A}"/>
              </a:ext>
            </a:extLst>
          </p:cNvPr>
          <p:cNvSpPr>
            <a:spLocks noGrp="1"/>
          </p:cNvSpPr>
          <p:nvPr>
            <p:ph type="body" idx="4294967295"/>
            <p:custDataLst>
              <p:tags r:id="rId8"/>
            </p:custDataLst>
          </p:nvPr>
        </p:nvSpPr>
        <p:spPr>
          <a:xfrm>
            <a:off x="6143626" y="2286000"/>
            <a:ext cx="2686049" cy="480060"/>
          </a:xfrm>
        </p:spPr>
        <p:txBody>
          <a:bodyPr vert="horz" lIns="0" tIns="34290" rIns="68580" bIns="34290" rtlCol="0" anchor="t">
            <a:normAutofit/>
          </a:bodyPr>
          <a:lstStyle/>
          <a:p>
            <a:pPr marL="0" indent="0">
              <a:lnSpc>
                <a:spcPct val="100000"/>
              </a:lnSpc>
              <a:buNone/>
            </a:pPr>
            <a:r>
              <a:rPr lang="en-US" sz="1350" b="1" noProof="1">
                <a:latin typeface="+mj-lt"/>
              </a:rPr>
              <a:t>Festivalul Meșteșugurilor Tradiționale</a:t>
            </a:r>
          </a:p>
        </p:txBody>
      </p:sp>
      <p:pic>
        <p:nvPicPr>
          <p:cNvPr id="2" name="Graphic 1">
            <a:extLst>
              <a:ext uri="{FF2B5EF4-FFF2-40B4-BE49-F238E27FC236}">
                <a16:creationId xmlns:a16="http://schemas.microsoft.com/office/drawing/2014/main" id="{F439DA67-9151-F305-9DB5-E5EBEE61996E}"/>
              </a:ext>
            </a:extLst>
          </p:cNvPr>
          <p:cNvPicPr>
            <a:picLocks noChangeAspect="1"/>
          </p:cNvPicPr>
          <p:nvPr>
            <p:custDataLst>
              <p:tags r:id="rId9"/>
            </p:custDataLst>
          </p:nvPr>
        </p:nvPicPr>
        <p:blipFill>
          <a:blip r:embed="rId14">
            <a:extLst>
              <a:ext uri="{96DAC541-7B7A-43D3-8B79-37D633B846F1}">
                <asvg:svgBlip xmlns:asvg="http://schemas.microsoft.com/office/drawing/2016/SVG/main" r:embed="rId15"/>
              </a:ext>
            </a:extLst>
          </a:blip>
          <a:stretch>
            <a:fillRect/>
          </a:stretch>
        </p:blipFill>
        <p:spPr>
          <a:xfrm>
            <a:off x="314327" y="1971675"/>
            <a:ext cx="240030" cy="240030"/>
          </a:xfrm>
          <a:prstGeom prst="rect">
            <a:avLst/>
          </a:prstGeom>
        </p:spPr>
      </p:pic>
      <p:pic>
        <p:nvPicPr>
          <p:cNvPr id="3" name="Graphic 2">
            <a:extLst>
              <a:ext uri="{FF2B5EF4-FFF2-40B4-BE49-F238E27FC236}">
                <a16:creationId xmlns:a16="http://schemas.microsoft.com/office/drawing/2014/main" id="{4377FBB4-6A58-C425-4185-859B0E486185}"/>
              </a:ext>
            </a:extLst>
          </p:cNvPr>
          <p:cNvPicPr>
            <a:picLocks noChangeAspect="1"/>
          </p:cNvPicPr>
          <p:nvPr>
            <p:custDataLst>
              <p:tags r:id="rId10"/>
            </p:custDataLst>
          </p:nvPr>
        </p:nvPicPr>
        <p:blipFill>
          <a:blip r:embed="rId16">
            <a:extLst>
              <a:ext uri="{96DAC541-7B7A-43D3-8B79-37D633B846F1}">
                <asvg:svgBlip xmlns:asvg="http://schemas.microsoft.com/office/drawing/2016/SVG/main" r:embed="rId17"/>
              </a:ext>
            </a:extLst>
          </a:blip>
          <a:stretch>
            <a:fillRect/>
          </a:stretch>
        </p:blipFill>
        <p:spPr>
          <a:xfrm>
            <a:off x="3228977" y="1971675"/>
            <a:ext cx="240030" cy="240030"/>
          </a:xfrm>
          <a:prstGeom prst="rect">
            <a:avLst/>
          </a:prstGeom>
        </p:spPr>
      </p:pic>
      <p:pic>
        <p:nvPicPr>
          <p:cNvPr id="4" name="Graphic 3">
            <a:extLst>
              <a:ext uri="{FF2B5EF4-FFF2-40B4-BE49-F238E27FC236}">
                <a16:creationId xmlns:a16="http://schemas.microsoft.com/office/drawing/2014/main" id="{F4778549-3B64-050A-C783-9FBBE76C7B33}"/>
              </a:ext>
            </a:extLst>
          </p:cNvPr>
          <p:cNvPicPr>
            <a:picLocks noChangeAspect="1"/>
          </p:cNvPicPr>
          <p:nvPr>
            <p:custDataLst>
              <p:tags r:id="rId11"/>
            </p:custDataLst>
          </p:nvPr>
        </p:nvPicPr>
        <p:blipFill>
          <a:blip r:embed="rId18">
            <a:extLst>
              <a:ext uri="{96DAC541-7B7A-43D3-8B79-37D633B846F1}">
                <asvg:svgBlip xmlns:asvg="http://schemas.microsoft.com/office/drawing/2016/SVG/main" r:embed="rId19"/>
              </a:ext>
            </a:extLst>
          </a:blip>
          <a:stretch>
            <a:fillRect/>
          </a:stretch>
        </p:blipFill>
        <p:spPr>
          <a:xfrm>
            <a:off x="6143627" y="1971675"/>
            <a:ext cx="240030" cy="240030"/>
          </a:xfrm>
          <a:prstGeom prst="rect">
            <a:avLst/>
          </a:prstGeom>
        </p:spPr>
      </p:pic>
      <p:sp>
        <p:nvSpPr>
          <p:cNvPr id="5" name="Rectangle 4">
            <a:extLst>
              <a:ext uri="{FF2B5EF4-FFF2-40B4-BE49-F238E27FC236}">
                <a16:creationId xmlns:a16="http://schemas.microsoft.com/office/drawing/2014/main" id="{1B1A18D6-3D5F-D813-6A5B-9D18518746F9}"/>
              </a:ext>
            </a:extLst>
          </p:cNvPr>
          <p:cNvSpPr/>
          <p:nvPr>
            <p:custDataLst>
              <p:tags r:id="rId12"/>
            </p:custDataLst>
          </p:nvPr>
        </p:nvSpPr>
        <p:spPr>
          <a:xfrm>
            <a:off x="314325" y="5657850"/>
            <a:ext cx="1769935" cy="190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noProof="1"/>
          </a:p>
        </p:txBody>
      </p:sp>
      <p:sp>
        <p:nvSpPr>
          <p:cNvPr id="8" name="TextBox 7">
            <a:extLst>
              <a:ext uri="{FF2B5EF4-FFF2-40B4-BE49-F238E27FC236}">
                <a16:creationId xmlns:a16="http://schemas.microsoft.com/office/drawing/2014/main" id="{F71890B3-E382-413C-A2C3-D5B50FA69157}"/>
              </a:ext>
            </a:extLst>
          </p:cNvPr>
          <p:cNvSpPr txBox="1"/>
          <p:nvPr/>
        </p:nvSpPr>
        <p:spPr>
          <a:xfrm>
            <a:off x="100584" y="6463022"/>
            <a:ext cx="4572000" cy="369332"/>
          </a:xfrm>
          <a:prstGeom prst="rect">
            <a:avLst/>
          </a:prstGeom>
          <a:noFill/>
        </p:spPr>
        <p:txBody>
          <a:bodyPr wrap="square">
            <a:spAutoFit/>
          </a:bodyPr>
          <a:lstStyle/>
          <a:p>
            <a:pPr>
              <a:lnSpc>
                <a:spcPct val="100000"/>
              </a:lnSpc>
            </a:pPr>
            <a:r>
              <a:rPr lang="en-US" sz="1800" dirty="0">
                <a:solidFill>
                  <a:schemeClr val="tx2"/>
                </a:solidFill>
              </a:rPr>
              <a:t>Andrei Iamandi </a:t>
            </a:r>
          </a:p>
        </p:txBody>
      </p:sp>
    </p:spTree>
    <p:extLst>
      <p:ext uri="{BB962C8B-B14F-4D97-AF65-F5344CB8AC3E}">
        <p14:creationId xmlns:p14="http://schemas.microsoft.com/office/powerpoint/2010/main" val="9910791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d1e65e54-753c-4368-946b-ddb430583b0d"/>
</p:tagLst>
</file>

<file path=ppt/tags/tag10.xml><?xml version="1.0" encoding="utf-8"?>
<p:tagLst xmlns:a="http://schemas.openxmlformats.org/drawingml/2006/main" xmlns:r="http://schemas.openxmlformats.org/officeDocument/2006/relationships" xmlns:p="http://schemas.openxmlformats.org/presentationml/2006/main">
  <p:tag name="PLUS_ID" val="detail_0"/>
</p:tagLst>
</file>

<file path=ppt/tags/tag100.xml><?xml version="1.0" encoding="utf-8"?>
<p:tagLst xmlns:a="http://schemas.openxmlformats.org/drawingml/2006/main" xmlns:r="http://schemas.openxmlformats.org/officeDocument/2006/relationships" xmlns:p="http://schemas.openxmlformats.org/presentationml/2006/main">
  <p:tag name="PLUS_ID" val="detail_1"/>
</p:tagLst>
</file>

<file path=ppt/tags/tag101.xml><?xml version="1.0" encoding="utf-8"?>
<p:tagLst xmlns:a="http://schemas.openxmlformats.org/drawingml/2006/main" xmlns:r="http://schemas.openxmlformats.org/officeDocument/2006/relationships" xmlns:p="http://schemas.openxmlformats.org/presentationml/2006/main">
  <p:tag name="PLUS_ID" val="detail_2"/>
</p:tagLst>
</file>

<file path=ppt/tags/tag102.xml><?xml version="1.0" encoding="utf-8"?>
<p:tagLst xmlns:a="http://schemas.openxmlformats.org/drawingml/2006/main" xmlns:r="http://schemas.openxmlformats.org/officeDocument/2006/relationships" xmlns:p="http://schemas.openxmlformats.org/presentationml/2006/main">
  <p:tag name="PLUS_ID" val="header_0"/>
</p:tagLst>
</file>

<file path=ppt/tags/tag103.xml><?xml version="1.0" encoding="utf-8"?>
<p:tagLst xmlns:a="http://schemas.openxmlformats.org/drawingml/2006/main" xmlns:r="http://schemas.openxmlformats.org/officeDocument/2006/relationships" xmlns:p="http://schemas.openxmlformats.org/presentationml/2006/main">
  <p:tag name="PLUS_ID" val="header_1"/>
</p:tagLst>
</file>

<file path=ppt/tags/tag104.xml><?xml version="1.0" encoding="utf-8"?>
<p:tagLst xmlns:a="http://schemas.openxmlformats.org/drawingml/2006/main" xmlns:r="http://schemas.openxmlformats.org/officeDocument/2006/relationships" xmlns:p="http://schemas.openxmlformats.org/presentationml/2006/main">
  <p:tag name="PLUS_ID" val="header_2"/>
</p:tagLst>
</file>

<file path=ppt/tags/tag105.xml><?xml version="1.0" encoding="utf-8"?>
<p:tagLst xmlns:a="http://schemas.openxmlformats.org/drawingml/2006/main" xmlns:r="http://schemas.openxmlformats.org/officeDocument/2006/relationships" xmlns:p="http://schemas.openxmlformats.org/presentationml/2006/main">
  <p:tag name="PLUS_ID" val="deliverable_0"/>
</p:tagLst>
</file>

<file path=ppt/tags/tag106.xml><?xml version="1.0" encoding="utf-8"?>
<p:tagLst xmlns:a="http://schemas.openxmlformats.org/drawingml/2006/main" xmlns:r="http://schemas.openxmlformats.org/officeDocument/2006/relationships" xmlns:p="http://schemas.openxmlformats.org/presentationml/2006/main">
  <p:tag name="PLUS_ID" val="deliverable_1"/>
</p:tagLst>
</file>

<file path=ppt/tags/tag107.xml><?xml version="1.0" encoding="utf-8"?>
<p:tagLst xmlns:a="http://schemas.openxmlformats.org/drawingml/2006/main" xmlns:r="http://schemas.openxmlformats.org/officeDocument/2006/relationships" xmlns:p="http://schemas.openxmlformats.org/presentationml/2006/main">
  <p:tag name="PLUS_ID" val="deliverable_2"/>
</p:tagLst>
</file>

<file path=ppt/tags/tag108.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109.xml><?xml version="1.0" encoding="utf-8"?>
<p:tagLst xmlns:a="http://schemas.openxmlformats.org/drawingml/2006/main" xmlns:r="http://schemas.openxmlformats.org/officeDocument/2006/relationships" xmlns:p="http://schemas.openxmlformats.org/presentationml/2006/main">
  <p:tag name="PLUS_ID" val="image"/>
</p:tagLst>
</file>

<file path=ppt/tags/tag11.xml><?xml version="1.0" encoding="utf-8"?>
<p:tagLst xmlns:a="http://schemas.openxmlformats.org/drawingml/2006/main" xmlns:r="http://schemas.openxmlformats.org/officeDocument/2006/relationships" xmlns:p="http://schemas.openxmlformats.org/presentationml/2006/main">
  <p:tag name="PLUS_ID" val="header_1"/>
</p:tagLst>
</file>

<file path=ppt/tags/tag110.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111.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112.xml><?xml version="1.0" encoding="utf-8"?>
<p:tagLst xmlns:a="http://schemas.openxmlformats.org/drawingml/2006/main" xmlns:r="http://schemas.openxmlformats.org/officeDocument/2006/relationships" xmlns:p="http://schemas.openxmlformats.org/presentationml/2006/main">
  <p:tag name="PLUS_ID" val="logo"/>
</p:tagLst>
</file>

<file path=ppt/tags/tag113.xml><?xml version="1.0" encoding="utf-8"?>
<p:tagLst xmlns:a="http://schemas.openxmlformats.org/drawingml/2006/main" xmlns:r="http://schemas.openxmlformats.org/officeDocument/2006/relationships" xmlns:p="http://schemas.openxmlformats.org/presentationml/2006/main">
  <p:tag name="PLUS_ID" val="chapter"/>
</p:tagLst>
</file>

<file path=ppt/tags/tag12.xml><?xml version="1.0" encoding="utf-8"?>
<p:tagLst xmlns:a="http://schemas.openxmlformats.org/drawingml/2006/main" xmlns:r="http://schemas.openxmlformats.org/officeDocument/2006/relationships" xmlns:p="http://schemas.openxmlformats.org/presentationml/2006/main">
  <p:tag name="PLUS_ID" val="detail_1"/>
</p:tagLst>
</file>

<file path=ppt/tags/tag13.xml><?xml version="1.0" encoding="utf-8"?>
<p:tagLst xmlns:a="http://schemas.openxmlformats.org/drawingml/2006/main" xmlns:r="http://schemas.openxmlformats.org/officeDocument/2006/relationships" xmlns:p="http://schemas.openxmlformats.org/presentationml/2006/main">
  <p:tag name="PLUS_ID" val="header_2"/>
</p:tagLst>
</file>

<file path=ppt/tags/tag14.xml><?xml version="1.0" encoding="utf-8"?>
<p:tagLst xmlns:a="http://schemas.openxmlformats.org/drawingml/2006/main" xmlns:r="http://schemas.openxmlformats.org/officeDocument/2006/relationships" xmlns:p="http://schemas.openxmlformats.org/presentationml/2006/main">
  <p:tag name="PLUS_ID" val="detail_2"/>
</p:tagLst>
</file>

<file path=ppt/tags/tag15.xml><?xml version="1.0" encoding="utf-8"?>
<p:tagLst xmlns:a="http://schemas.openxmlformats.org/drawingml/2006/main" xmlns:r="http://schemas.openxmlformats.org/officeDocument/2006/relationships" xmlns:p="http://schemas.openxmlformats.org/presentationml/2006/main">
  <p:tag name="PLUS_ID" val="header_3"/>
</p:tagLst>
</file>

<file path=ppt/tags/tag16.xml><?xml version="1.0" encoding="utf-8"?>
<p:tagLst xmlns:a="http://schemas.openxmlformats.org/drawingml/2006/main" xmlns:r="http://schemas.openxmlformats.org/officeDocument/2006/relationships" xmlns:p="http://schemas.openxmlformats.org/presentationml/2006/main">
  <p:tag name="PLUS_ID" val="detail_3"/>
</p:tagLst>
</file>

<file path=ppt/tags/tag17.xml><?xml version="1.0" encoding="utf-8"?>
<p:tagLst xmlns:a="http://schemas.openxmlformats.org/drawingml/2006/main" xmlns:r="http://schemas.openxmlformats.org/officeDocument/2006/relationships" xmlns:p="http://schemas.openxmlformats.org/presentationml/2006/main">
  <p:tag name="PLUS_ID" val="image"/>
</p:tagLst>
</file>

<file path=ppt/tags/tag18.xml><?xml version="1.0" encoding="utf-8"?>
<p:tagLst xmlns:a="http://schemas.openxmlformats.org/drawingml/2006/main" xmlns:r="http://schemas.openxmlformats.org/officeDocument/2006/relationships" xmlns:p="http://schemas.openxmlformats.org/presentationml/2006/main">
  <p:tag name="PLUS_ID" val="chapter"/>
</p:tagLst>
</file>

<file path=ppt/tags/tag19.xml><?xml version="1.0" encoding="utf-8"?>
<p:tagLst xmlns:a="http://schemas.openxmlformats.org/drawingml/2006/main" xmlns:r="http://schemas.openxmlformats.org/officeDocument/2006/relationships" xmlns:p="http://schemas.openxmlformats.org/presentationml/2006/main">
  <p:tag name="PLUS_ID" val="logo"/>
</p:tagLst>
</file>

<file path=ppt/tags/tag2.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20.xml><?xml version="1.0" encoding="utf-8"?>
<p:tagLst xmlns:a="http://schemas.openxmlformats.org/drawingml/2006/main" xmlns:r="http://schemas.openxmlformats.org/officeDocument/2006/relationships" xmlns:p="http://schemas.openxmlformats.org/presentationml/2006/main">
  <p:tag name="PLUS_ID" val="title"/>
</p:tagLst>
</file>

<file path=ppt/tags/tag21.xml><?xml version="1.0" encoding="utf-8"?>
<p:tagLst xmlns:a="http://schemas.openxmlformats.org/drawingml/2006/main" xmlns:r="http://schemas.openxmlformats.org/officeDocument/2006/relationships" xmlns:p="http://schemas.openxmlformats.org/presentationml/2006/main">
  <p:tag name="PLUS_ID" val="header"/>
</p:tagLst>
</file>

<file path=ppt/tags/tag22.xml><?xml version="1.0" encoding="utf-8"?>
<p:tagLst xmlns:a="http://schemas.openxmlformats.org/drawingml/2006/main" xmlns:r="http://schemas.openxmlformats.org/officeDocument/2006/relationships" xmlns:p="http://schemas.openxmlformats.org/presentationml/2006/main">
  <p:tag name="PLUS_ID" val="detail"/>
</p:tagLst>
</file>

<file path=ppt/tags/tag23.xml><?xml version="1.0" encoding="utf-8"?>
<p:tagLst xmlns:a="http://schemas.openxmlformats.org/drawingml/2006/main" xmlns:r="http://schemas.openxmlformats.org/officeDocument/2006/relationships" xmlns:p="http://schemas.openxmlformats.org/presentationml/2006/main">
  <p:tag name="PLUS_ID" val="image_2"/>
</p:tagLst>
</file>

<file path=ppt/tags/tag24.xml><?xml version="1.0" encoding="utf-8"?>
<p:tagLst xmlns:a="http://schemas.openxmlformats.org/drawingml/2006/main" xmlns:r="http://schemas.openxmlformats.org/officeDocument/2006/relationships" xmlns:p="http://schemas.openxmlformats.org/presentationml/2006/main">
  <p:tag name="PLUS_ID" val="image_1"/>
</p:tagLst>
</file>

<file path=ppt/tags/tag25.xml><?xml version="1.0" encoding="utf-8"?>
<p:tagLst xmlns:a="http://schemas.openxmlformats.org/drawingml/2006/main" xmlns:r="http://schemas.openxmlformats.org/officeDocument/2006/relationships" xmlns:p="http://schemas.openxmlformats.org/presentationml/2006/main">
  <p:tag name="PLUS_ID" val="chapter"/>
</p:tagLst>
</file>

<file path=ppt/tags/tag26.xml><?xml version="1.0" encoding="utf-8"?>
<p:tagLst xmlns:a="http://schemas.openxmlformats.org/drawingml/2006/main" xmlns:r="http://schemas.openxmlformats.org/officeDocument/2006/relationships" xmlns:p="http://schemas.openxmlformats.org/presentationml/2006/main">
  <p:tag name="PLUS_ID" val="title"/>
</p:tagLst>
</file>

<file path=ppt/tags/tag27.xml><?xml version="1.0" encoding="utf-8"?>
<p:tagLst xmlns:a="http://schemas.openxmlformats.org/drawingml/2006/main" xmlns:r="http://schemas.openxmlformats.org/officeDocument/2006/relationships" xmlns:p="http://schemas.openxmlformats.org/presentationml/2006/main">
  <p:tag name="PLUS_ID" val="logo"/>
</p:tagLst>
</file>

<file path=ppt/tags/tag28.xml><?xml version="1.0" encoding="utf-8"?>
<p:tagLst xmlns:a="http://schemas.openxmlformats.org/drawingml/2006/main" xmlns:r="http://schemas.openxmlformats.org/officeDocument/2006/relationships" xmlns:p="http://schemas.openxmlformats.org/presentationml/2006/main">
  <p:tag name="PLUS_ID" val="detail_0"/>
</p:tagLst>
</file>

<file path=ppt/tags/tag29.xml><?xml version="1.0" encoding="utf-8"?>
<p:tagLst xmlns:a="http://schemas.openxmlformats.org/drawingml/2006/main" xmlns:r="http://schemas.openxmlformats.org/officeDocument/2006/relationships" xmlns:p="http://schemas.openxmlformats.org/presentationml/2006/main">
  <p:tag name="PLUS_ID" val="detail_1"/>
</p:tagLst>
</file>

<file path=ppt/tags/tag3.xml><?xml version="1.0" encoding="utf-8"?>
<p:tagLst xmlns:a="http://schemas.openxmlformats.org/drawingml/2006/main" xmlns:r="http://schemas.openxmlformats.org/officeDocument/2006/relationships" xmlns:p="http://schemas.openxmlformats.org/presentationml/2006/main">
  <p:tag name="PLUS_ID" val="presentation_title"/>
  <p:tag name="PLUS_THEME" val="font_0"/>
</p:tagLst>
</file>

<file path=ppt/tags/tag30.xml><?xml version="1.0" encoding="utf-8"?>
<p:tagLst xmlns:a="http://schemas.openxmlformats.org/drawingml/2006/main" xmlns:r="http://schemas.openxmlformats.org/officeDocument/2006/relationships" xmlns:p="http://schemas.openxmlformats.org/presentationml/2006/main">
  <p:tag name="PLUS_ID" val="detail_2"/>
</p:tagLst>
</file>

<file path=ppt/tags/tag31.xml><?xml version="1.0" encoding="utf-8"?>
<p:tagLst xmlns:a="http://schemas.openxmlformats.org/drawingml/2006/main" xmlns:r="http://schemas.openxmlformats.org/officeDocument/2006/relationships" xmlns:p="http://schemas.openxmlformats.org/presentationml/2006/main">
  <p:tag name="PLUS_ID" val="header_0"/>
</p:tagLst>
</file>

<file path=ppt/tags/tag32.xml><?xml version="1.0" encoding="utf-8"?>
<p:tagLst xmlns:a="http://schemas.openxmlformats.org/drawingml/2006/main" xmlns:r="http://schemas.openxmlformats.org/officeDocument/2006/relationships" xmlns:p="http://schemas.openxmlformats.org/presentationml/2006/main">
  <p:tag name="PLUS_ID" val="header_1"/>
</p:tagLst>
</file>

<file path=ppt/tags/tag33.xml><?xml version="1.0" encoding="utf-8"?>
<p:tagLst xmlns:a="http://schemas.openxmlformats.org/drawingml/2006/main" xmlns:r="http://schemas.openxmlformats.org/officeDocument/2006/relationships" xmlns:p="http://schemas.openxmlformats.org/presentationml/2006/main">
  <p:tag name="PLUS_ID" val="header_2"/>
</p:tagLst>
</file>

<file path=ppt/tags/tag34.xml><?xml version="1.0" encoding="utf-8"?>
<p:tagLst xmlns:a="http://schemas.openxmlformats.org/drawingml/2006/main" xmlns:r="http://schemas.openxmlformats.org/officeDocument/2006/relationships" xmlns:p="http://schemas.openxmlformats.org/presentationml/2006/main">
  <p:tag name="PLUS_ID" val="chapter"/>
</p:tagLst>
</file>

<file path=ppt/tags/tag35.xml><?xml version="1.0" encoding="utf-8"?>
<p:tagLst xmlns:a="http://schemas.openxmlformats.org/drawingml/2006/main" xmlns:r="http://schemas.openxmlformats.org/officeDocument/2006/relationships" xmlns:p="http://schemas.openxmlformats.org/presentationml/2006/main">
  <p:tag name="PLUS_ID" val="title"/>
</p:tagLst>
</file>

<file path=ppt/tags/tag36.xml><?xml version="1.0" encoding="utf-8"?>
<p:tagLst xmlns:a="http://schemas.openxmlformats.org/drawingml/2006/main" xmlns:r="http://schemas.openxmlformats.org/officeDocument/2006/relationships" xmlns:p="http://schemas.openxmlformats.org/presentationml/2006/main">
  <p:tag name="PLUS_ID" val="detail_0"/>
</p:tagLst>
</file>

<file path=ppt/tags/tag37.xml><?xml version="1.0" encoding="utf-8"?>
<p:tagLst xmlns:a="http://schemas.openxmlformats.org/drawingml/2006/main" xmlns:r="http://schemas.openxmlformats.org/officeDocument/2006/relationships" xmlns:p="http://schemas.openxmlformats.org/presentationml/2006/main">
  <p:tag name="PLUS_ID" val="detail_1"/>
</p:tagLst>
</file>

<file path=ppt/tags/tag38.xml><?xml version="1.0" encoding="utf-8"?>
<p:tagLst xmlns:a="http://schemas.openxmlformats.org/drawingml/2006/main" xmlns:r="http://schemas.openxmlformats.org/officeDocument/2006/relationships" xmlns:p="http://schemas.openxmlformats.org/presentationml/2006/main">
  <p:tag name="PLUS_ID" val="detail_2"/>
</p:tagLst>
</file>

<file path=ppt/tags/tag39.xml><?xml version="1.0" encoding="utf-8"?>
<p:tagLst xmlns:a="http://schemas.openxmlformats.org/drawingml/2006/main" xmlns:r="http://schemas.openxmlformats.org/officeDocument/2006/relationships" xmlns:p="http://schemas.openxmlformats.org/presentationml/2006/main">
  <p:tag name="PLUS_ID" val="header_0"/>
</p:tagLst>
</file>

<file path=ppt/tags/tag4.xml><?xml version="1.0" encoding="utf-8"?>
<p:tagLst xmlns:a="http://schemas.openxmlformats.org/drawingml/2006/main" xmlns:r="http://schemas.openxmlformats.org/officeDocument/2006/relationships" xmlns:p="http://schemas.openxmlformats.org/presentationml/2006/main">
  <p:tag name="PLUS_ID" val="date"/>
  <p:tag name="PLUS_THEME" val="font_0"/>
</p:tagLst>
</file>

<file path=ppt/tags/tag40.xml><?xml version="1.0" encoding="utf-8"?>
<p:tagLst xmlns:a="http://schemas.openxmlformats.org/drawingml/2006/main" xmlns:r="http://schemas.openxmlformats.org/officeDocument/2006/relationships" xmlns:p="http://schemas.openxmlformats.org/presentationml/2006/main">
  <p:tag name="PLUS_ID" val="header_1"/>
</p:tagLst>
</file>

<file path=ppt/tags/tag41.xml><?xml version="1.0" encoding="utf-8"?>
<p:tagLst xmlns:a="http://schemas.openxmlformats.org/drawingml/2006/main" xmlns:r="http://schemas.openxmlformats.org/officeDocument/2006/relationships" xmlns:p="http://schemas.openxmlformats.org/presentationml/2006/main">
  <p:tag name="PLUS_ID" val="header_2"/>
</p:tagLst>
</file>

<file path=ppt/tags/tag42.xml><?xml version="1.0" encoding="utf-8"?>
<p:tagLst xmlns:a="http://schemas.openxmlformats.org/drawingml/2006/main" xmlns:r="http://schemas.openxmlformats.org/officeDocument/2006/relationships" xmlns:p="http://schemas.openxmlformats.org/presentationml/2006/main">
  <p:tag name="PLUS_ID" val="logo"/>
</p:tagLst>
</file>

<file path=ppt/tags/tag43.xml><?xml version="1.0" encoding="utf-8"?>
<p:tagLst xmlns:a="http://schemas.openxmlformats.org/drawingml/2006/main" xmlns:r="http://schemas.openxmlformats.org/officeDocument/2006/relationships" xmlns:p="http://schemas.openxmlformats.org/presentationml/2006/main">
  <p:tag name="PLUS_ID" val="title"/>
</p:tagLst>
</file>

<file path=ppt/tags/tag44.xml><?xml version="1.0" encoding="utf-8"?>
<p:tagLst xmlns:a="http://schemas.openxmlformats.org/drawingml/2006/main" xmlns:r="http://schemas.openxmlformats.org/officeDocument/2006/relationships" xmlns:p="http://schemas.openxmlformats.org/presentationml/2006/main">
  <p:tag name="PLUS_ID" val="logo"/>
</p:tagLst>
</file>

<file path=ppt/tags/tag45.xml><?xml version="1.0" encoding="utf-8"?>
<p:tagLst xmlns:a="http://schemas.openxmlformats.org/drawingml/2006/main" xmlns:r="http://schemas.openxmlformats.org/officeDocument/2006/relationships" xmlns:p="http://schemas.openxmlformats.org/presentationml/2006/main">
  <p:tag name="PLUS_ID" val="chapter"/>
</p:tagLst>
</file>

<file path=ppt/tags/tag46.xml><?xml version="1.0" encoding="utf-8"?>
<p:tagLst xmlns:a="http://schemas.openxmlformats.org/drawingml/2006/main" xmlns:r="http://schemas.openxmlformats.org/officeDocument/2006/relationships" xmlns:p="http://schemas.openxmlformats.org/presentationml/2006/main">
  <p:tag name="PLUS_ID" val="detail_0"/>
</p:tagLst>
</file>

<file path=ppt/tags/tag47.xml><?xml version="1.0" encoding="utf-8"?>
<p:tagLst xmlns:a="http://schemas.openxmlformats.org/drawingml/2006/main" xmlns:r="http://schemas.openxmlformats.org/officeDocument/2006/relationships" xmlns:p="http://schemas.openxmlformats.org/presentationml/2006/main">
  <p:tag name="PLUS_ID" val="detail_1"/>
</p:tagLst>
</file>

<file path=ppt/tags/tag48.xml><?xml version="1.0" encoding="utf-8"?>
<p:tagLst xmlns:a="http://schemas.openxmlformats.org/drawingml/2006/main" xmlns:r="http://schemas.openxmlformats.org/officeDocument/2006/relationships" xmlns:p="http://schemas.openxmlformats.org/presentationml/2006/main">
  <p:tag name="PLUS_ID" val="header_0"/>
</p:tagLst>
</file>

<file path=ppt/tags/tag49.xml><?xml version="1.0" encoding="utf-8"?>
<p:tagLst xmlns:a="http://schemas.openxmlformats.org/drawingml/2006/main" xmlns:r="http://schemas.openxmlformats.org/officeDocument/2006/relationships" xmlns:p="http://schemas.openxmlformats.org/presentationml/2006/main">
  <p:tag name="PLUS_ID" val="header_1"/>
</p:tagLst>
</file>

<file path=ppt/tags/tag5.xml><?xml version="1.0" encoding="utf-8"?>
<p:tagLst xmlns:a="http://schemas.openxmlformats.org/drawingml/2006/main" xmlns:r="http://schemas.openxmlformats.org/officeDocument/2006/relationships" xmlns:p="http://schemas.openxmlformats.org/presentationml/2006/main">
  <p:tag name="PLUS_ID" val="presentation_subtitle"/>
</p:tagLst>
</file>

<file path=ppt/tags/tag50.xml><?xml version="1.0" encoding="utf-8"?>
<p:tagLst xmlns:a="http://schemas.openxmlformats.org/drawingml/2006/main" xmlns:r="http://schemas.openxmlformats.org/officeDocument/2006/relationships" xmlns:p="http://schemas.openxmlformats.org/presentationml/2006/main">
  <p:tag name="PLUS_ID" val="detail_2"/>
</p:tagLst>
</file>

<file path=ppt/tags/tag51.xml><?xml version="1.0" encoding="utf-8"?>
<p:tagLst xmlns:a="http://schemas.openxmlformats.org/drawingml/2006/main" xmlns:r="http://schemas.openxmlformats.org/officeDocument/2006/relationships" xmlns:p="http://schemas.openxmlformats.org/presentationml/2006/main">
  <p:tag name="PLUS_ID" val="detail_3"/>
</p:tagLst>
</file>

<file path=ppt/tags/tag52.xml><?xml version="1.0" encoding="utf-8"?>
<p:tagLst xmlns:a="http://schemas.openxmlformats.org/drawingml/2006/main" xmlns:r="http://schemas.openxmlformats.org/officeDocument/2006/relationships" xmlns:p="http://schemas.openxmlformats.org/presentationml/2006/main">
  <p:tag name="PLUS_ID" val="header_2"/>
</p:tagLst>
</file>

<file path=ppt/tags/tag53.xml><?xml version="1.0" encoding="utf-8"?>
<p:tagLst xmlns:a="http://schemas.openxmlformats.org/drawingml/2006/main" xmlns:r="http://schemas.openxmlformats.org/officeDocument/2006/relationships" xmlns:p="http://schemas.openxmlformats.org/presentationml/2006/main">
  <p:tag name="PLUS_ID" val="header_3"/>
</p:tagLst>
</file>

<file path=ppt/tags/tag54.xml><?xml version="1.0" encoding="utf-8"?>
<p:tagLst xmlns:a="http://schemas.openxmlformats.org/drawingml/2006/main" xmlns:r="http://schemas.openxmlformats.org/officeDocument/2006/relationships" xmlns:p="http://schemas.openxmlformats.org/presentationml/2006/main">
  <p:tag name="PLUS_ID" val="deliverable_0"/>
</p:tagLst>
</file>

<file path=ppt/tags/tag55.xml><?xml version="1.0" encoding="utf-8"?>
<p:tagLst xmlns:a="http://schemas.openxmlformats.org/drawingml/2006/main" xmlns:r="http://schemas.openxmlformats.org/officeDocument/2006/relationships" xmlns:p="http://schemas.openxmlformats.org/presentationml/2006/main">
  <p:tag name="PLUS_ID" val="deliverable_1"/>
</p:tagLst>
</file>

<file path=ppt/tags/tag56.xml><?xml version="1.0" encoding="utf-8"?>
<p:tagLst xmlns:a="http://schemas.openxmlformats.org/drawingml/2006/main" xmlns:r="http://schemas.openxmlformats.org/officeDocument/2006/relationships" xmlns:p="http://schemas.openxmlformats.org/presentationml/2006/main">
  <p:tag name="PLUS_ID" val="deliverable_2"/>
</p:tagLst>
</file>

<file path=ppt/tags/tag57.xml><?xml version="1.0" encoding="utf-8"?>
<p:tagLst xmlns:a="http://schemas.openxmlformats.org/drawingml/2006/main" xmlns:r="http://schemas.openxmlformats.org/officeDocument/2006/relationships" xmlns:p="http://schemas.openxmlformats.org/presentationml/2006/main">
  <p:tag name="PLUS_ID" val="deliverable_3"/>
</p:tagLst>
</file>

<file path=ppt/tags/tag58.xml><?xml version="1.0" encoding="utf-8"?>
<p:tagLst xmlns:a="http://schemas.openxmlformats.org/drawingml/2006/main" xmlns:r="http://schemas.openxmlformats.org/officeDocument/2006/relationships" xmlns:p="http://schemas.openxmlformats.org/presentationml/2006/main">
  <p:tag name="PLUS_ID" val="chapter"/>
</p:tagLst>
</file>

<file path=ppt/tags/tag59.xml><?xml version="1.0" encoding="utf-8"?>
<p:tagLst xmlns:a="http://schemas.openxmlformats.org/drawingml/2006/main" xmlns:r="http://schemas.openxmlformats.org/officeDocument/2006/relationships" xmlns:p="http://schemas.openxmlformats.org/presentationml/2006/main">
  <p:tag name="PLUS_ID" val="title"/>
</p:tagLst>
</file>

<file path=ppt/tags/tag6.xml><?xml version="1.0" encoding="utf-8"?>
<p:tagLst xmlns:a="http://schemas.openxmlformats.org/drawingml/2006/main" xmlns:r="http://schemas.openxmlformats.org/officeDocument/2006/relationships" xmlns:p="http://schemas.openxmlformats.org/presentationml/2006/main">
  <p:tag name="PLUS_ID" val="chapter"/>
</p:tagLst>
</file>

<file path=ppt/tags/tag60.xml><?xml version="1.0" encoding="utf-8"?>
<p:tagLst xmlns:a="http://schemas.openxmlformats.org/drawingml/2006/main" xmlns:r="http://schemas.openxmlformats.org/officeDocument/2006/relationships" xmlns:p="http://schemas.openxmlformats.org/presentationml/2006/main">
  <p:tag name="PLUS_ID" val="logo"/>
</p:tagLst>
</file>

<file path=ppt/tags/tag61.xml><?xml version="1.0" encoding="utf-8"?>
<p:tagLst xmlns:a="http://schemas.openxmlformats.org/drawingml/2006/main" xmlns:r="http://schemas.openxmlformats.org/officeDocument/2006/relationships" xmlns:p="http://schemas.openxmlformats.org/presentationml/2006/main">
  <p:tag name="PLUS_ID" val="plus_tip"/>
</p:tagLst>
</file>

<file path=ppt/tags/tag62.xml><?xml version="1.0" encoding="utf-8"?>
<p:tagLst xmlns:a="http://schemas.openxmlformats.org/drawingml/2006/main" xmlns:r="http://schemas.openxmlformats.org/officeDocument/2006/relationships" xmlns:p="http://schemas.openxmlformats.org/presentationml/2006/main">
  <p:tag name="PLUS_ID" val="header_0"/>
</p:tagLst>
</file>

<file path=ppt/tags/tag63.xml><?xml version="1.0" encoding="utf-8"?>
<p:tagLst xmlns:a="http://schemas.openxmlformats.org/drawingml/2006/main" xmlns:r="http://schemas.openxmlformats.org/officeDocument/2006/relationships" xmlns:p="http://schemas.openxmlformats.org/presentationml/2006/main">
  <p:tag name="PLUS_ID" val="detail_0"/>
</p:tagLst>
</file>

<file path=ppt/tags/tag64.xml><?xml version="1.0" encoding="utf-8"?>
<p:tagLst xmlns:a="http://schemas.openxmlformats.org/drawingml/2006/main" xmlns:r="http://schemas.openxmlformats.org/officeDocument/2006/relationships" xmlns:p="http://schemas.openxmlformats.org/presentationml/2006/main">
  <p:tag name="PLUS_ID" val="header_1"/>
</p:tagLst>
</file>

<file path=ppt/tags/tag65.xml><?xml version="1.0" encoding="utf-8"?>
<p:tagLst xmlns:a="http://schemas.openxmlformats.org/drawingml/2006/main" xmlns:r="http://schemas.openxmlformats.org/officeDocument/2006/relationships" xmlns:p="http://schemas.openxmlformats.org/presentationml/2006/main">
  <p:tag name="PLUS_ID" val="detail_1"/>
</p:tagLst>
</file>

<file path=ppt/tags/tag66.xml><?xml version="1.0" encoding="utf-8"?>
<p:tagLst xmlns:a="http://schemas.openxmlformats.org/drawingml/2006/main" xmlns:r="http://schemas.openxmlformats.org/officeDocument/2006/relationships" xmlns:p="http://schemas.openxmlformats.org/presentationml/2006/main">
  <p:tag name="PLUS_ID" val="header_2"/>
</p:tagLst>
</file>

<file path=ppt/tags/tag67.xml><?xml version="1.0" encoding="utf-8"?>
<p:tagLst xmlns:a="http://schemas.openxmlformats.org/drawingml/2006/main" xmlns:r="http://schemas.openxmlformats.org/officeDocument/2006/relationships" xmlns:p="http://schemas.openxmlformats.org/presentationml/2006/main">
  <p:tag name="PLUS_ID" val="detail_2"/>
</p:tagLst>
</file>

<file path=ppt/tags/tag68.xml><?xml version="1.0" encoding="utf-8"?>
<p:tagLst xmlns:a="http://schemas.openxmlformats.org/drawingml/2006/main" xmlns:r="http://schemas.openxmlformats.org/officeDocument/2006/relationships" xmlns:p="http://schemas.openxmlformats.org/presentationml/2006/main">
  <p:tag name="PLUS_ID" val="header_3"/>
</p:tagLst>
</file>

<file path=ppt/tags/tag69.xml><?xml version="1.0" encoding="utf-8"?>
<p:tagLst xmlns:a="http://schemas.openxmlformats.org/drawingml/2006/main" xmlns:r="http://schemas.openxmlformats.org/officeDocument/2006/relationships" xmlns:p="http://schemas.openxmlformats.org/presentationml/2006/main">
  <p:tag name="PLUS_ID" val="detail_3"/>
</p:tagLst>
</file>

<file path=ppt/tags/tag7.xml><?xml version="1.0" encoding="utf-8"?>
<p:tagLst xmlns:a="http://schemas.openxmlformats.org/drawingml/2006/main" xmlns:r="http://schemas.openxmlformats.org/officeDocument/2006/relationships" xmlns:p="http://schemas.openxmlformats.org/presentationml/2006/main">
  <p:tag name="PLUS_ID" val="title"/>
</p:tagLst>
</file>

<file path=ppt/tags/tag70.xml><?xml version="1.0" encoding="utf-8"?>
<p:tagLst xmlns:a="http://schemas.openxmlformats.org/drawingml/2006/main" xmlns:r="http://schemas.openxmlformats.org/officeDocument/2006/relationships" xmlns:p="http://schemas.openxmlformats.org/presentationml/2006/main">
  <p:tag name="PLUS_ID" val="chapter"/>
</p:tagLst>
</file>

<file path=ppt/tags/tag71.xml><?xml version="1.0" encoding="utf-8"?>
<p:tagLst xmlns:a="http://schemas.openxmlformats.org/drawingml/2006/main" xmlns:r="http://schemas.openxmlformats.org/officeDocument/2006/relationships" xmlns:p="http://schemas.openxmlformats.org/presentationml/2006/main">
  <p:tag name="PLUS_ID" val="title"/>
</p:tagLst>
</file>

<file path=ppt/tags/tag72.xml><?xml version="1.0" encoding="utf-8"?>
<p:tagLst xmlns:a="http://schemas.openxmlformats.org/drawingml/2006/main" xmlns:r="http://schemas.openxmlformats.org/officeDocument/2006/relationships" xmlns:p="http://schemas.openxmlformats.org/presentationml/2006/main">
  <p:tag name="PLUS_ID" val="header_0"/>
</p:tagLst>
</file>

<file path=ppt/tags/tag73.xml><?xml version="1.0" encoding="utf-8"?>
<p:tagLst xmlns:a="http://schemas.openxmlformats.org/drawingml/2006/main" xmlns:r="http://schemas.openxmlformats.org/officeDocument/2006/relationships" xmlns:p="http://schemas.openxmlformats.org/presentationml/2006/main">
  <p:tag name="PLUS_ID" val="detail_0"/>
</p:tagLst>
</file>

<file path=ppt/tags/tag74.xml><?xml version="1.0" encoding="utf-8"?>
<p:tagLst xmlns:a="http://schemas.openxmlformats.org/drawingml/2006/main" xmlns:r="http://schemas.openxmlformats.org/officeDocument/2006/relationships" xmlns:p="http://schemas.openxmlformats.org/presentationml/2006/main">
  <p:tag name="PLUS_ID" val="header_1"/>
</p:tagLst>
</file>

<file path=ppt/tags/tag75.xml><?xml version="1.0" encoding="utf-8"?>
<p:tagLst xmlns:a="http://schemas.openxmlformats.org/drawingml/2006/main" xmlns:r="http://schemas.openxmlformats.org/officeDocument/2006/relationships" xmlns:p="http://schemas.openxmlformats.org/presentationml/2006/main">
  <p:tag name="PLUS_ID" val="detail_1"/>
</p:tagLst>
</file>

<file path=ppt/tags/tag76.xml><?xml version="1.0" encoding="utf-8"?>
<p:tagLst xmlns:a="http://schemas.openxmlformats.org/drawingml/2006/main" xmlns:r="http://schemas.openxmlformats.org/officeDocument/2006/relationships" xmlns:p="http://schemas.openxmlformats.org/presentationml/2006/main">
  <p:tag name="PLUS_ID" val="logo"/>
</p:tagLst>
</file>

<file path=ppt/tags/tag77.xml><?xml version="1.0" encoding="utf-8"?>
<p:tagLst xmlns:a="http://schemas.openxmlformats.org/drawingml/2006/main" xmlns:r="http://schemas.openxmlformats.org/officeDocument/2006/relationships" xmlns:p="http://schemas.openxmlformats.org/presentationml/2006/main">
  <p:tag name="PLUS_ID" val="chapter"/>
</p:tagLst>
</file>

<file path=ppt/tags/tag78.xml><?xml version="1.0" encoding="utf-8"?>
<p:tagLst xmlns:a="http://schemas.openxmlformats.org/drawingml/2006/main" xmlns:r="http://schemas.openxmlformats.org/officeDocument/2006/relationships" xmlns:p="http://schemas.openxmlformats.org/presentationml/2006/main">
  <p:tag name="PLUS_ID" val="title"/>
</p:tagLst>
</file>

<file path=ppt/tags/tag79.xml><?xml version="1.0" encoding="utf-8"?>
<p:tagLst xmlns:a="http://schemas.openxmlformats.org/drawingml/2006/main" xmlns:r="http://schemas.openxmlformats.org/officeDocument/2006/relationships" xmlns:p="http://schemas.openxmlformats.org/presentationml/2006/main">
  <p:tag name="PLUS_ID" val="detail_0"/>
</p:tagLst>
</file>

<file path=ppt/tags/tag8.xml><?xml version="1.0" encoding="utf-8"?>
<p:tagLst xmlns:a="http://schemas.openxmlformats.org/drawingml/2006/main" xmlns:r="http://schemas.openxmlformats.org/officeDocument/2006/relationships" xmlns:p="http://schemas.openxmlformats.org/presentationml/2006/main">
  <p:tag name="PLUS_ID" val="logo"/>
</p:tagLst>
</file>

<file path=ppt/tags/tag80.xml><?xml version="1.0" encoding="utf-8"?>
<p:tagLst xmlns:a="http://schemas.openxmlformats.org/drawingml/2006/main" xmlns:r="http://schemas.openxmlformats.org/officeDocument/2006/relationships" xmlns:p="http://schemas.openxmlformats.org/presentationml/2006/main">
  <p:tag name="PLUS_ID" val="detail_1"/>
</p:tagLst>
</file>

<file path=ppt/tags/tag81.xml><?xml version="1.0" encoding="utf-8"?>
<p:tagLst xmlns:a="http://schemas.openxmlformats.org/drawingml/2006/main" xmlns:r="http://schemas.openxmlformats.org/officeDocument/2006/relationships" xmlns:p="http://schemas.openxmlformats.org/presentationml/2006/main">
  <p:tag name="PLUS_ID" val="detail_2"/>
</p:tagLst>
</file>

<file path=ppt/tags/tag82.xml><?xml version="1.0" encoding="utf-8"?>
<p:tagLst xmlns:a="http://schemas.openxmlformats.org/drawingml/2006/main" xmlns:r="http://schemas.openxmlformats.org/officeDocument/2006/relationships" xmlns:p="http://schemas.openxmlformats.org/presentationml/2006/main">
  <p:tag name="PLUS_ID" val="header_0"/>
</p:tagLst>
</file>

<file path=ppt/tags/tag83.xml><?xml version="1.0" encoding="utf-8"?>
<p:tagLst xmlns:a="http://schemas.openxmlformats.org/drawingml/2006/main" xmlns:r="http://schemas.openxmlformats.org/officeDocument/2006/relationships" xmlns:p="http://schemas.openxmlformats.org/presentationml/2006/main">
  <p:tag name="PLUS_ID" val="header_1"/>
</p:tagLst>
</file>

<file path=ppt/tags/tag84.xml><?xml version="1.0" encoding="utf-8"?>
<p:tagLst xmlns:a="http://schemas.openxmlformats.org/drawingml/2006/main" xmlns:r="http://schemas.openxmlformats.org/officeDocument/2006/relationships" xmlns:p="http://schemas.openxmlformats.org/presentationml/2006/main">
  <p:tag name="PLUS_ID" val="header_2"/>
</p:tagLst>
</file>

<file path=ppt/tags/tag85.xml><?xml version="1.0" encoding="utf-8"?>
<p:tagLst xmlns:a="http://schemas.openxmlformats.org/drawingml/2006/main" xmlns:r="http://schemas.openxmlformats.org/officeDocument/2006/relationships" xmlns:p="http://schemas.openxmlformats.org/presentationml/2006/main">
  <p:tag name="PLUS_ID" val="icon_0"/>
</p:tagLst>
</file>

<file path=ppt/tags/tag86.xml><?xml version="1.0" encoding="utf-8"?>
<p:tagLst xmlns:a="http://schemas.openxmlformats.org/drawingml/2006/main" xmlns:r="http://schemas.openxmlformats.org/officeDocument/2006/relationships" xmlns:p="http://schemas.openxmlformats.org/presentationml/2006/main">
  <p:tag name="PLUS_ID" val="icon_1"/>
</p:tagLst>
</file>

<file path=ppt/tags/tag87.xml><?xml version="1.0" encoding="utf-8"?>
<p:tagLst xmlns:a="http://schemas.openxmlformats.org/drawingml/2006/main" xmlns:r="http://schemas.openxmlformats.org/officeDocument/2006/relationships" xmlns:p="http://schemas.openxmlformats.org/presentationml/2006/main">
  <p:tag name="PLUS_ID" val="icon_2"/>
</p:tagLst>
</file>

<file path=ppt/tags/tag88.xml><?xml version="1.0" encoding="utf-8"?>
<p:tagLst xmlns:a="http://schemas.openxmlformats.org/drawingml/2006/main" xmlns:r="http://schemas.openxmlformats.org/officeDocument/2006/relationships" xmlns:p="http://schemas.openxmlformats.org/presentationml/2006/main">
  <p:tag name="PLUS_ID" val="logo"/>
</p:tagLst>
</file>

<file path=ppt/tags/tag89.xml><?xml version="1.0" encoding="utf-8"?>
<p:tagLst xmlns:a="http://schemas.openxmlformats.org/drawingml/2006/main" xmlns:r="http://schemas.openxmlformats.org/officeDocument/2006/relationships" xmlns:p="http://schemas.openxmlformats.org/presentationml/2006/main">
  <p:tag name="PLUS_ID" val="chapter"/>
</p:tagLst>
</file>

<file path=ppt/tags/tag9.xml><?xml version="1.0" encoding="utf-8"?>
<p:tagLst xmlns:a="http://schemas.openxmlformats.org/drawingml/2006/main" xmlns:r="http://schemas.openxmlformats.org/officeDocument/2006/relationships" xmlns:p="http://schemas.openxmlformats.org/presentationml/2006/main">
  <p:tag name="PLUS_ID" val="header_0"/>
</p:tagLst>
</file>

<file path=ppt/tags/tag90.xml><?xml version="1.0" encoding="utf-8"?>
<p:tagLst xmlns:a="http://schemas.openxmlformats.org/drawingml/2006/main" xmlns:r="http://schemas.openxmlformats.org/officeDocument/2006/relationships" xmlns:p="http://schemas.openxmlformats.org/presentationml/2006/main">
  <p:tag name="PLUS_ID" val="title"/>
</p:tagLst>
</file>

<file path=ppt/tags/tag91.xml><?xml version="1.0" encoding="utf-8"?>
<p:tagLst xmlns:a="http://schemas.openxmlformats.org/drawingml/2006/main" xmlns:r="http://schemas.openxmlformats.org/officeDocument/2006/relationships" xmlns:p="http://schemas.openxmlformats.org/presentationml/2006/main">
  <p:tag name="PLUS_ID" val="pro_header"/>
</p:tagLst>
</file>

<file path=ppt/tags/tag92.xml><?xml version="1.0" encoding="utf-8"?>
<p:tagLst xmlns:a="http://schemas.openxmlformats.org/drawingml/2006/main" xmlns:r="http://schemas.openxmlformats.org/officeDocument/2006/relationships" xmlns:p="http://schemas.openxmlformats.org/presentationml/2006/main">
  <p:tag name="PLUS_ID" val="pro_detail"/>
</p:tagLst>
</file>

<file path=ppt/tags/tag93.xml><?xml version="1.0" encoding="utf-8"?>
<p:tagLst xmlns:a="http://schemas.openxmlformats.org/drawingml/2006/main" xmlns:r="http://schemas.openxmlformats.org/officeDocument/2006/relationships" xmlns:p="http://schemas.openxmlformats.org/presentationml/2006/main">
  <p:tag name="PLUS_ID" val="con_header"/>
</p:tagLst>
</file>

<file path=ppt/tags/tag94.xml><?xml version="1.0" encoding="utf-8"?>
<p:tagLst xmlns:a="http://schemas.openxmlformats.org/drawingml/2006/main" xmlns:r="http://schemas.openxmlformats.org/officeDocument/2006/relationships" xmlns:p="http://schemas.openxmlformats.org/presentationml/2006/main">
  <p:tag name="PLUS_ID" val="con_detail"/>
</p:tagLst>
</file>

<file path=ppt/tags/tag95.xml><?xml version="1.0" encoding="utf-8"?>
<p:tagLst xmlns:a="http://schemas.openxmlformats.org/drawingml/2006/main" xmlns:r="http://schemas.openxmlformats.org/officeDocument/2006/relationships" xmlns:p="http://schemas.openxmlformats.org/presentationml/2006/main">
  <p:tag name="PLUS_ID" val="logo"/>
</p:tagLst>
</file>

<file path=ppt/tags/tag96.xml><?xml version="1.0" encoding="utf-8"?>
<p:tagLst xmlns:a="http://schemas.openxmlformats.org/drawingml/2006/main" xmlns:r="http://schemas.openxmlformats.org/officeDocument/2006/relationships" xmlns:p="http://schemas.openxmlformats.org/presentationml/2006/main">
  <p:tag name="PLUS_ID" val="title"/>
</p:tagLst>
</file>

<file path=ppt/tags/tag97.xml><?xml version="1.0" encoding="utf-8"?>
<p:tagLst xmlns:a="http://schemas.openxmlformats.org/drawingml/2006/main" xmlns:r="http://schemas.openxmlformats.org/officeDocument/2006/relationships" xmlns:p="http://schemas.openxmlformats.org/presentationml/2006/main">
  <p:tag name="PLUS_ID" val="logo"/>
</p:tagLst>
</file>

<file path=ppt/tags/tag98.xml><?xml version="1.0" encoding="utf-8"?>
<p:tagLst xmlns:a="http://schemas.openxmlformats.org/drawingml/2006/main" xmlns:r="http://schemas.openxmlformats.org/officeDocument/2006/relationships" xmlns:p="http://schemas.openxmlformats.org/presentationml/2006/main">
  <p:tag name="PLUS_ID" val="chapter"/>
</p:tagLst>
</file>

<file path=ppt/tags/tag99.xml><?xml version="1.0" encoding="utf-8"?>
<p:tagLst xmlns:a="http://schemas.openxmlformats.org/drawingml/2006/main" xmlns:r="http://schemas.openxmlformats.org/officeDocument/2006/relationships" xmlns:p="http://schemas.openxmlformats.org/presentationml/2006/main">
  <p:tag name="PLUS_ID" val="detail_0"/>
</p:tagLst>
</file>

<file path=ppt/theme/theme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a:spAutoFit/>
      </a:bodyPr>
      <a:lstStyle>
        <a:defPPr algn="l">
          <a:lnSpc>
            <a:spcPct val="100000"/>
          </a:lnSpc>
          <a:defRPr sz="1800" dirty="0" smtClean="0">
            <a:solidFill>
              <a:schemeClr val="tx2"/>
            </a:solidFill>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201CB6"/>
      </a:accent2>
      <a:accent3>
        <a:srgbClr val="6E81FF"/>
      </a:accent3>
      <a:accent4>
        <a:srgbClr val="BDCFFE"/>
      </a:accent4>
      <a:accent5>
        <a:srgbClr val="EAF2FF"/>
      </a:accent5>
      <a:accent6>
        <a:srgbClr val="141253"/>
      </a:accent6>
      <a:hlink>
        <a:srgbClr val="4340FF"/>
      </a:hlink>
      <a:folHlink>
        <a:srgbClr val="434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350" row="3">
    <wetp:webextensionref xmlns:r="http://schemas.openxmlformats.org/officeDocument/2006/relationships" r:id="rId2"/>
  </wetp:taskpane>
  <wetp:taskpane dockstate="right" visibility="0" width="350" row="5">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E3418BFF-FDC5-4CFA-AB6B-B80D04D59ADC}">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6B1571F-F04F-4CF5-8F99-595A747451E1}">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4EBC5995-2FA6-4401-9D93-A197392BF91C}">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31</TotalTime>
  <Words>1261</Words>
  <Application>Microsoft Office PowerPoint</Application>
  <PresentationFormat>On-screen Show (4:3)</PresentationFormat>
  <Paragraphs>117</Paragraphs>
  <Slides>12</Slides>
  <Notes>0</Notes>
  <HiddenSlides>0</HiddenSlides>
  <MMClips>0</MMClips>
  <ScaleCrop>false</ScaleCrop>
  <HeadingPairs>
    <vt:vector size="6" baseType="variant">
      <vt:variant>
        <vt:lpstr>Fonts Used</vt:lpstr>
      </vt:variant>
      <vt:variant>
        <vt:i4>4</vt:i4>
      </vt:variant>
      <vt:variant>
        <vt:lpstr>Theme</vt:lpstr>
      </vt:variant>
      <vt:variant>
        <vt:i4>12</vt:i4>
      </vt:variant>
      <vt:variant>
        <vt:lpstr>Slide Titles</vt:lpstr>
      </vt:variant>
      <vt:variant>
        <vt:i4>12</vt:i4>
      </vt:variant>
    </vt:vector>
  </HeadingPairs>
  <TitlesOfParts>
    <vt:vector size="28" baseType="lpstr">
      <vt:lpstr>Aptos</vt:lpstr>
      <vt:lpstr>Aptos Display</vt:lpstr>
      <vt:lpstr>Arial</vt:lpstr>
      <vt:lpstr>Franklin Gothic Book</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Descoperă Sarmizegetusa</vt:lpstr>
      <vt:lpstr>Istoria Sarmizegetusei</vt:lpstr>
      <vt:lpstr>Localizarea Geografică</vt:lpstr>
      <vt:lpstr>Cultura Dacică la Sarmizegetusa</vt:lpstr>
      <vt:lpstr>Importanța Arheologică</vt:lpstr>
      <vt:lpstr>Structura și Arhitectura Sarmizegetusei</vt:lpstr>
      <vt:lpstr>Viața Cotidiană în Sarmizegetusa</vt:lpstr>
      <vt:lpstr>Sarmizegetusa Astăzi</vt:lpstr>
      <vt:lpstr>Evenimente și Festivaluri Locale</vt:lpstr>
      <vt:lpstr>De ce să Vizitezi Sarmizegetusa?</vt:lpstr>
      <vt:lpstr>Cum să Ajungi la Sarmizegetusa</vt:lpstr>
      <vt:lpstr>Resurse și Surse pentru Mai Multă Informare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hazliu tech</cp:lastModifiedBy>
  <cp:revision>2</cp:revision>
  <dcterms:created xsi:type="dcterms:W3CDTF">2013-01-27T09:14:16Z</dcterms:created>
  <dcterms:modified xsi:type="dcterms:W3CDTF">2025-10-16T07:36:29Z</dcterms:modified>
  <cp:category/>
</cp:coreProperties>
</file>